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6" r:id="rId3"/>
    <p:sldId id="277" r:id="rId4"/>
    <p:sldId id="278" r:id="rId5"/>
    <p:sldId id="261" r:id="rId6"/>
    <p:sldId id="263" r:id="rId7"/>
    <p:sldId id="267" r:id="rId8"/>
    <p:sldId id="268" r:id="rId9"/>
    <p:sldId id="292" r:id="rId10"/>
    <p:sldId id="293" r:id="rId11"/>
    <p:sldId id="294" r:id="rId12"/>
    <p:sldId id="279" r:id="rId13"/>
    <p:sldId id="287" r:id="rId14"/>
    <p:sldId id="280" r:id="rId15"/>
    <p:sldId id="271" r:id="rId16"/>
    <p:sldId id="272" r:id="rId17"/>
    <p:sldId id="283" r:id="rId18"/>
    <p:sldId id="274" r:id="rId19"/>
    <p:sldId id="285" r:id="rId20"/>
    <p:sldId id="286" r:id="rId21"/>
    <p:sldId id="300" r:id="rId22"/>
    <p:sldId id="302" r:id="rId23"/>
    <p:sldId id="304" r:id="rId24"/>
    <p:sldId id="305" r:id="rId25"/>
    <p:sldId id="306" r:id="rId26"/>
    <p:sldId id="307" r:id="rId27"/>
    <p:sldId id="30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7E38F"/>
    <a:srgbClr val="9BE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Toulouse\Chris%20Expts\Sr%20Expt%20Sample%20Inform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ulouse\Complete%20IC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6134722085005"/>
          <c:y val="5.5118163214892976E-2"/>
          <c:w val="0.85516595859745093"/>
          <c:h val="0.726378650939125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'Si concs'!$A$3</c:f>
              <c:strCache>
                <c:ptCount val="1"/>
                <c:pt idx="0">
                  <c:v>BR1a (Riverine) - 5 °C</c:v>
                </c:pt>
              </c:strCache>
            </c:strRef>
          </c:tx>
          <c:spPr>
            <a:ln w="3175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'Si concs'!$E$3:$E$13</c:f>
              <c:numCache>
                <c:formatCode>0.00</c:formatCode>
                <c:ptCount val="11"/>
                <c:pt idx="0">
                  <c:v>0</c:v>
                </c:pt>
                <c:pt idx="1">
                  <c:v>22.2</c:v>
                </c:pt>
                <c:pt idx="2">
                  <c:v>49.1</c:v>
                </c:pt>
                <c:pt idx="3">
                  <c:v>91.7</c:v>
                </c:pt>
                <c:pt idx="4">
                  <c:v>291.18333333333339</c:v>
                </c:pt>
                <c:pt idx="5">
                  <c:v>815.53333333333342</c:v>
                </c:pt>
                <c:pt idx="6">
                  <c:v>1632.1666666666667</c:v>
                </c:pt>
                <c:pt idx="7">
                  <c:v>3018.4</c:v>
                </c:pt>
                <c:pt idx="8">
                  <c:v>6042.4</c:v>
                </c:pt>
              </c:numCache>
            </c:numRef>
          </c:xVal>
          <c:yVal>
            <c:numRef>
              <c:f>'Si concs'!$H$3:$H$13</c:f>
              <c:numCache>
                <c:formatCode>0.000</c:formatCode>
                <c:ptCount val="11"/>
                <c:pt idx="0">
                  <c:v>0.28300000000000003</c:v>
                </c:pt>
                <c:pt idx="1">
                  <c:v>1.1619999999999997</c:v>
                </c:pt>
                <c:pt idx="2">
                  <c:v>1.5329999999999997</c:v>
                </c:pt>
                <c:pt idx="3">
                  <c:v>1.756</c:v>
                </c:pt>
                <c:pt idx="4">
                  <c:v>2.1739999999999999</c:v>
                </c:pt>
                <c:pt idx="5">
                  <c:v>2.7469999999999999</c:v>
                </c:pt>
                <c:pt idx="6">
                  <c:v>3.0880000000000001</c:v>
                </c:pt>
                <c:pt idx="7">
                  <c:v>3.3279999999999998</c:v>
                </c:pt>
                <c:pt idx="8">
                  <c:v>3.6074899999999999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'Si concs'!$A$15</c:f>
              <c:strCache>
                <c:ptCount val="1"/>
                <c:pt idx="0">
                  <c:v>BR13a (Estuarine) - 5 °C</c:v>
                </c:pt>
              </c:strCache>
            </c:strRef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'Si concs'!$E$15:$E$25</c:f>
              <c:numCache>
                <c:formatCode>0.00</c:formatCode>
                <c:ptCount val="11"/>
                <c:pt idx="0">
                  <c:v>0</c:v>
                </c:pt>
                <c:pt idx="1">
                  <c:v>22.233333333333324</c:v>
                </c:pt>
                <c:pt idx="2">
                  <c:v>49.133333333333333</c:v>
                </c:pt>
                <c:pt idx="3">
                  <c:v>91.73333333333332</c:v>
                </c:pt>
                <c:pt idx="4">
                  <c:v>291.2166666666667</c:v>
                </c:pt>
                <c:pt idx="5">
                  <c:v>815.63333333333344</c:v>
                </c:pt>
                <c:pt idx="6">
                  <c:v>1632.25</c:v>
                </c:pt>
                <c:pt idx="7">
                  <c:v>3018.4333333333348</c:v>
                </c:pt>
                <c:pt idx="8">
                  <c:v>6042.4333333333316</c:v>
                </c:pt>
              </c:numCache>
            </c:numRef>
          </c:xVal>
          <c:yVal>
            <c:numRef>
              <c:f>'Si concs'!$H$15:$H$25</c:f>
              <c:numCache>
                <c:formatCode>0.000</c:formatCode>
                <c:ptCount val="11"/>
                <c:pt idx="0">
                  <c:v>0.28300000000000003</c:v>
                </c:pt>
                <c:pt idx="1">
                  <c:v>1.2049999999999998</c:v>
                </c:pt>
                <c:pt idx="2">
                  <c:v>1.48</c:v>
                </c:pt>
                <c:pt idx="3">
                  <c:v>1.8149999999999997</c:v>
                </c:pt>
                <c:pt idx="4">
                  <c:v>1.7569999999999997</c:v>
                </c:pt>
                <c:pt idx="5">
                  <c:v>2.1970000000000001</c:v>
                </c:pt>
                <c:pt idx="7">
                  <c:v>2.6259999999999999</c:v>
                </c:pt>
                <c:pt idx="8">
                  <c:v>2.8849999999999998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'Si concs'!$A$27</c:f>
              <c:strCache>
                <c:ptCount val="1"/>
                <c:pt idx="0">
                  <c:v>BR1a (Riverine) - 25 °C</c:v>
                </c:pt>
              </c:strCache>
            </c:strRef>
          </c:tx>
          <c:spPr>
            <a:ln w="3175">
              <a:solidFill>
                <a:srgbClr val="FF66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'Si concs'!$E$27:$E$37</c:f>
              <c:numCache>
                <c:formatCode>0.00</c:formatCode>
                <c:ptCount val="11"/>
                <c:pt idx="0">
                  <c:v>0</c:v>
                </c:pt>
                <c:pt idx="1">
                  <c:v>22.266666666666666</c:v>
                </c:pt>
                <c:pt idx="2">
                  <c:v>49.16666666666665</c:v>
                </c:pt>
                <c:pt idx="3">
                  <c:v>91.8</c:v>
                </c:pt>
                <c:pt idx="4">
                  <c:v>291.28333333333336</c:v>
                </c:pt>
                <c:pt idx="5">
                  <c:v>815.7</c:v>
                </c:pt>
                <c:pt idx="6">
                  <c:v>1632.2833333333328</c:v>
                </c:pt>
                <c:pt idx="7">
                  <c:v>3018.1833333333343</c:v>
                </c:pt>
                <c:pt idx="8">
                  <c:v>6042.1833333333325</c:v>
                </c:pt>
              </c:numCache>
            </c:numRef>
          </c:xVal>
          <c:yVal>
            <c:numRef>
              <c:f>'Si concs'!$H$27:$H$37</c:f>
              <c:numCache>
                <c:formatCode>0.000</c:formatCode>
                <c:ptCount val="11"/>
                <c:pt idx="0">
                  <c:v>0.28300000000000003</c:v>
                </c:pt>
                <c:pt idx="1">
                  <c:v>1.87</c:v>
                </c:pt>
                <c:pt idx="2">
                  <c:v>2.6549999999999998</c:v>
                </c:pt>
                <c:pt idx="3">
                  <c:v>3.2410000000000001</c:v>
                </c:pt>
                <c:pt idx="4">
                  <c:v>6.1760000000000002</c:v>
                </c:pt>
                <c:pt idx="5">
                  <c:v>5.2409999999999997</c:v>
                </c:pt>
                <c:pt idx="6">
                  <c:v>5.9359999999999999</c:v>
                </c:pt>
                <c:pt idx="7">
                  <c:v>5.7759999999999998</c:v>
                </c:pt>
                <c:pt idx="8">
                  <c:v>4.7850000000000001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'Si concs'!$A$39</c:f>
              <c:strCache>
                <c:ptCount val="1"/>
                <c:pt idx="0">
                  <c:v>BR13a (Estuarine) - 25 °C</c:v>
                </c:pt>
              </c:strCache>
            </c:strRef>
          </c:tx>
          <c:spPr>
            <a:ln w="3175">
              <a:solidFill>
                <a:srgbClr val="008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'Si concs'!$E$39:$E$49</c:f>
              <c:numCache>
                <c:formatCode>0.00</c:formatCode>
                <c:ptCount val="11"/>
                <c:pt idx="0">
                  <c:v>0</c:v>
                </c:pt>
                <c:pt idx="1">
                  <c:v>22.31666666666667</c:v>
                </c:pt>
                <c:pt idx="2">
                  <c:v>49.216666666666647</c:v>
                </c:pt>
                <c:pt idx="3">
                  <c:v>91.85</c:v>
                </c:pt>
                <c:pt idx="4">
                  <c:v>291.35000000000002</c:v>
                </c:pt>
                <c:pt idx="5">
                  <c:v>816.38333333333344</c:v>
                </c:pt>
                <c:pt idx="6">
                  <c:v>1632.3333333333328</c:v>
                </c:pt>
                <c:pt idx="7">
                  <c:v>3018.25</c:v>
                </c:pt>
                <c:pt idx="8">
                  <c:v>6042.25</c:v>
                </c:pt>
              </c:numCache>
            </c:numRef>
          </c:xVal>
          <c:yVal>
            <c:numRef>
              <c:f>'Si concs'!$H$39:$H$49</c:f>
              <c:numCache>
                <c:formatCode>0.000</c:formatCode>
                <c:ptCount val="11"/>
                <c:pt idx="0">
                  <c:v>0.28300000000000003</c:v>
                </c:pt>
                <c:pt idx="1">
                  <c:v>1.754</c:v>
                </c:pt>
                <c:pt idx="2">
                  <c:v>2.3819999999999997</c:v>
                </c:pt>
                <c:pt idx="3">
                  <c:v>2.7069999999999999</c:v>
                </c:pt>
                <c:pt idx="4">
                  <c:v>3.5139999999999998</c:v>
                </c:pt>
                <c:pt idx="5">
                  <c:v>4.2759999999999998</c:v>
                </c:pt>
                <c:pt idx="6">
                  <c:v>4.9219999999999997</c:v>
                </c:pt>
                <c:pt idx="7">
                  <c:v>5.1719999999999997</c:v>
                </c:pt>
                <c:pt idx="8">
                  <c:v>4.5880000000000001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784064"/>
        <c:axId val="196784640"/>
      </c:scatterChart>
      <c:valAx>
        <c:axId val="19678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(hrs)</a:t>
                </a:r>
              </a:p>
            </c:rich>
          </c:tx>
          <c:layout>
            <c:manualLayout>
              <c:xMode val="edge"/>
              <c:yMode val="edge"/>
              <c:x val="0.49094837586196327"/>
              <c:y val="0.852363031392729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96784640"/>
        <c:crosses val="autoZero"/>
        <c:crossBetween val="midCat"/>
      </c:valAx>
      <c:valAx>
        <c:axId val="1967846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[Si] (ppm)</a:t>
                </a:r>
              </a:p>
            </c:rich>
          </c:tx>
          <c:layout>
            <c:manualLayout>
              <c:xMode val="edge"/>
              <c:yMode val="edge"/>
              <c:x val="1.7039403620873271E-2"/>
              <c:y val="0.340551594436522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9678406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248136315228956E-2"/>
          <c:y val="0.93307169281005253"/>
          <c:w val="0.89350462182642465"/>
          <c:h val="5.314960629921261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Si</c:v>
          </c:tx>
          <c:xVal>
            <c:numRef>
              <c:f>'Relative release'!$B$4:$B$11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release'!$J$4:$J$11</c:f>
              <c:numCache>
                <c:formatCode>0.00</c:formatCode>
                <c:ptCount val="8"/>
                <c:pt idx="0">
                  <c:v>4.1060070671378082</c:v>
                </c:pt>
                <c:pt idx="1">
                  <c:v>5.4169611307420507</c:v>
                </c:pt>
                <c:pt idx="2">
                  <c:v>6.2049469964664308</c:v>
                </c:pt>
                <c:pt idx="3">
                  <c:v>7.6819787985865728</c:v>
                </c:pt>
                <c:pt idx="4">
                  <c:v>9.7067137809187241</c:v>
                </c:pt>
                <c:pt idx="5">
                  <c:v>10.91166077738516</c:v>
                </c:pt>
                <c:pt idx="6">
                  <c:v>11.759717314487636</c:v>
                </c:pt>
                <c:pt idx="7">
                  <c:v>12.747314487632506</c:v>
                </c:pt>
              </c:numCache>
            </c:numRef>
          </c:yVal>
          <c:smooth val="0"/>
        </c:ser>
        <c:ser>
          <c:idx val="1"/>
          <c:order val="1"/>
          <c:tx>
            <c:v>Li</c:v>
          </c:tx>
          <c:xVal>
            <c:numRef>
              <c:f>'Relative release'!$B$15:$B$22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release'!$J$15:$J$22</c:f>
              <c:numCache>
                <c:formatCode>0.00</c:formatCode>
                <c:ptCount val="8"/>
                <c:pt idx="0">
                  <c:v>0.89247401628403444</c:v>
                </c:pt>
                <c:pt idx="1">
                  <c:v>0.75624751666160894</c:v>
                </c:pt>
                <c:pt idx="2">
                  <c:v>0.7040998030434974</c:v>
                </c:pt>
                <c:pt idx="3">
                  <c:v>0.6073831159887455</c:v>
                </c:pt>
                <c:pt idx="4">
                  <c:v>0.46757115189026022</c:v>
                </c:pt>
                <c:pt idx="5">
                  <c:v>0.41633367906379698</c:v>
                </c:pt>
                <c:pt idx="6">
                  <c:v>0.30725362640439619</c:v>
                </c:pt>
                <c:pt idx="7">
                  <c:v>0.28147781550585188</c:v>
                </c:pt>
              </c:numCache>
            </c:numRef>
          </c:yVal>
          <c:smooth val="0"/>
        </c:ser>
        <c:ser>
          <c:idx val="2"/>
          <c:order val="2"/>
          <c:tx>
            <c:v>B</c:v>
          </c:tx>
          <c:xVal>
            <c:numRef>
              <c:f>'Relative release'!$B$26:$B$33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release'!$J$26:$J$33</c:f>
              <c:numCache>
                <c:formatCode>0.00</c:formatCode>
                <c:ptCount val="8"/>
                <c:pt idx="0">
                  <c:v>0.90697462346427249</c:v>
                </c:pt>
                <c:pt idx="1">
                  <c:v>0.87408223299806564</c:v>
                </c:pt>
                <c:pt idx="2">
                  <c:v>0.88281970796904941</c:v>
                </c:pt>
                <c:pt idx="3">
                  <c:v>0.88637333445957611</c:v>
                </c:pt>
                <c:pt idx="4">
                  <c:v>0.86033464118038439</c:v>
                </c:pt>
                <c:pt idx="5">
                  <c:v>0.86031178409654996</c:v>
                </c:pt>
                <c:pt idx="6">
                  <c:v>0.82363957680241862</c:v>
                </c:pt>
                <c:pt idx="7">
                  <c:v>0.83078018787458685</c:v>
                </c:pt>
              </c:numCache>
            </c:numRef>
          </c:yVal>
          <c:smooth val="0"/>
        </c:ser>
        <c:ser>
          <c:idx val="3"/>
          <c:order val="3"/>
          <c:tx>
            <c:v>Mg</c:v>
          </c:tx>
          <c:xVal>
            <c:numRef>
              <c:f>'Relative release'!$B$37:$B$44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release'!$J$37:$J$44</c:f>
              <c:numCache>
                <c:formatCode>0.00</c:formatCode>
                <c:ptCount val="8"/>
                <c:pt idx="0">
                  <c:v>0.96979843779178942</c:v>
                </c:pt>
                <c:pt idx="1">
                  <c:v>0.98310922371805032</c:v>
                </c:pt>
                <c:pt idx="2">
                  <c:v>0.99456073544607049</c:v>
                </c:pt>
                <c:pt idx="3">
                  <c:v>1.0304907077872323</c:v>
                </c:pt>
                <c:pt idx="4">
                  <c:v>1.0077880230884859</c:v>
                </c:pt>
                <c:pt idx="5">
                  <c:v>1.0072771643593137</c:v>
                </c:pt>
                <c:pt idx="6">
                  <c:v>0.96712824649066553</c:v>
                </c:pt>
                <c:pt idx="7">
                  <c:v>0.98446207552088272</c:v>
                </c:pt>
              </c:numCache>
            </c:numRef>
          </c:yVal>
          <c:smooth val="0"/>
        </c:ser>
        <c:ser>
          <c:idx val="4"/>
          <c:order val="4"/>
          <c:tx>
            <c:v>K</c:v>
          </c:tx>
          <c:xVal>
            <c:numRef>
              <c:f>'Relative release'!$B$48:$B$55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release'!$J$48:$J$55</c:f>
              <c:numCache>
                <c:formatCode>0.00</c:formatCode>
                <c:ptCount val="8"/>
                <c:pt idx="0">
                  <c:v>0.9258362591612761</c:v>
                </c:pt>
                <c:pt idx="1">
                  <c:v>0.92478998880345509</c:v>
                </c:pt>
                <c:pt idx="2">
                  <c:v>0.93101060357971788</c:v>
                </c:pt>
                <c:pt idx="3">
                  <c:v>0.96187572311880076</c:v>
                </c:pt>
                <c:pt idx="4">
                  <c:v>0.93828276264201771</c:v>
                </c:pt>
                <c:pt idx="5">
                  <c:v>0.94113260556627454</c:v>
                </c:pt>
                <c:pt idx="6">
                  <c:v>0.88915987686128828</c:v>
                </c:pt>
                <c:pt idx="7">
                  <c:v>0.9094560756119352</c:v>
                </c:pt>
              </c:numCache>
            </c:numRef>
          </c:yVal>
          <c:smooth val="0"/>
        </c:ser>
        <c:ser>
          <c:idx val="5"/>
          <c:order val="5"/>
          <c:tx>
            <c:v>Ca</c:v>
          </c:tx>
          <c:xVal>
            <c:numRef>
              <c:f>'Relative release'!$B$59:$B$66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release'!$J$59:$J$66</c:f>
              <c:numCache>
                <c:formatCode>0.00</c:formatCode>
                <c:ptCount val="8"/>
                <c:pt idx="0">
                  <c:v>1.1464886279126962</c:v>
                </c:pt>
                <c:pt idx="1">
                  <c:v>1.1415538953550579</c:v>
                </c:pt>
                <c:pt idx="2">
                  <c:v>1.1629772868380297</c:v>
                </c:pt>
                <c:pt idx="3">
                  <c:v>1.2098938381227047</c:v>
                </c:pt>
                <c:pt idx="4">
                  <c:v>1.1826474924980253</c:v>
                </c:pt>
                <c:pt idx="5">
                  <c:v>1.1875998278622548</c:v>
                </c:pt>
                <c:pt idx="6">
                  <c:v>1.1352566479733135</c:v>
                </c:pt>
                <c:pt idx="7">
                  <c:v>1.1672980035228631</c:v>
                </c:pt>
              </c:numCache>
            </c:numRef>
          </c:yVal>
          <c:smooth val="0"/>
        </c:ser>
        <c:ser>
          <c:idx val="6"/>
          <c:order val="6"/>
          <c:tx>
            <c:v>Mn</c:v>
          </c:tx>
          <c:xVal>
            <c:numRef>
              <c:f>'Relative release'!$B$70:$B$77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release'!$J$70:$J$77</c:f>
              <c:numCache>
                <c:formatCode>0.00</c:formatCode>
                <c:ptCount val="8"/>
                <c:pt idx="0">
                  <c:v>1035.1929752518206</c:v>
                </c:pt>
                <c:pt idx="1">
                  <c:v>1218.3296518668419</c:v>
                </c:pt>
                <c:pt idx="2">
                  <c:v>1303.3556738990094</c:v>
                </c:pt>
                <c:pt idx="3">
                  <c:v>1707.8285564575092</c:v>
                </c:pt>
                <c:pt idx="4">
                  <c:v>3055.1990428308122</c:v>
                </c:pt>
                <c:pt idx="5">
                  <c:v>4500.1083312536721</c:v>
                </c:pt>
                <c:pt idx="6">
                  <c:v>5885.6525229173794</c:v>
                </c:pt>
                <c:pt idx="7">
                  <c:v>7982.9402837917714</c:v>
                </c:pt>
              </c:numCache>
            </c:numRef>
          </c:yVal>
          <c:smooth val="0"/>
        </c:ser>
        <c:ser>
          <c:idx val="7"/>
          <c:order val="7"/>
          <c:tx>
            <c:v>Ni</c:v>
          </c:tx>
          <c:xVal>
            <c:numRef>
              <c:f>'Relative release'!$B$81:$B$88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release'!$J$81:$J$88</c:f>
              <c:numCache>
                <c:formatCode>0.00</c:formatCode>
                <c:ptCount val="8"/>
                <c:pt idx="0">
                  <c:v>19.3932846242189</c:v>
                </c:pt>
                <c:pt idx="1">
                  <c:v>31.232738779002119</c:v>
                </c:pt>
                <c:pt idx="2">
                  <c:v>32.358309065335924</c:v>
                </c:pt>
                <c:pt idx="3">
                  <c:v>51.457731173294754</c:v>
                </c:pt>
                <c:pt idx="4">
                  <c:v>55.374747099708244</c:v>
                </c:pt>
                <c:pt idx="5">
                  <c:v>65.013895439257112</c:v>
                </c:pt>
                <c:pt idx="6">
                  <c:v>80.03433335120468</c:v>
                </c:pt>
                <c:pt idx="7">
                  <c:v>125.36399830579305</c:v>
                </c:pt>
              </c:numCache>
            </c:numRef>
          </c:yVal>
          <c:smooth val="0"/>
        </c:ser>
        <c:ser>
          <c:idx val="8"/>
          <c:order val="8"/>
          <c:tx>
            <c:v>Rb</c:v>
          </c:tx>
          <c:xVal>
            <c:numRef>
              <c:f>'Relative release'!$B$92:$B$99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release'!$J$92:$J$99</c:f>
              <c:numCache>
                <c:formatCode>0.00</c:formatCode>
                <c:ptCount val="8"/>
                <c:pt idx="0">
                  <c:v>1.0507592417429819</c:v>
                </c:pt>
                <c:pt idx="1">
                  <c:v>1.021395819064042</c:v>
                </c:pt>
                <c:pt idx="2">
                  <c:v>1.0326314161970718</c:v>
                </c:pt>
                <c:pt idx="3">
                  <c:v>1.0627964223616773</c:v>
                </c:pt>
                <c:pt idx="4">
                  <c:v>1.0404865791146145</c:v>
                </c:pt>
                <c:pt idx="5">
                  <c:v>1.0501738569725485</c:v>
                </c:pt>
                <c:pt idx="6">
                  <c:v>1.0090393000263018</c:v>
                </c:pt>
                <c:pt idx="7">
                  <c:v>1.0196899833530562</c:v>
                </c:pt>
              </c:numCache>
            </c:numRef>
          </c:yVal>
          <c:smooth val="0"/>
        </c:ser>
        <c:ser>
          <c:idx val="9"/>
          <c:order val="9"/>
          <c:tx>
            <c:v>Sr</c:v>
          </c:tx>
          <c:xVal>
            <c:numRef>
              <c:f>'Relative release'!$B$103:$B$110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release'!$J$103:$J$110</c:f>
              <c:numCache>
                <c:formatCode>0.00</c:formatCode>
                <c:ptCount val="8"/>
                <c:pt idx="0">
                  <c:v>0.97793484453411972</c:v>
                </c:pt>
                <c:pt idx="1">
                  <c:v>0.98605013880557368</c:v>
                </c:pt>
                <c:pt idx="2">
                  <c:v>0.99374276585197152</c:v>
                </c:pt>
                <c:pt idx="3">
                  <c:v>1.0351102750478005</c:v>
                </c:pt>
                <c:pt idx="4">
                  <c:v>1.0194746666543748</c:v>
                </c:pt>
                <c:pt idx="5">
                  <c:v>1.0215564168396132</c:v>
                </c:pt>
                <c:pt idx="6">
                  <c:v>0.99234580026568675</c:v>
                </c:pt>
                <c:pt idx="7">
                  <c:v>0.99479152203311194</c:v>
                </c:pt>
              </c:numCache>
            </c:numRef>
          </c:yVal>
          <c:smooth val="0"/>
        </c:ser>
        <c:ser>
          <c:idx val="10"/>
          <c:order val="10"/>
          <c:tx>
            <c:v>Ba</c:v>
          </c:tx>
          <c:xVal>
            <c:numRef>
              <c:f>'Relative release'!$B$114:$B$121</c:f>
              <c:numCache>
                <c:formatCode>0</c:formatCode>
                <c:ptCount val="8"/>
                <c:pt idx="0">
                  <c:v>22.2</c:v>
                </c:pt>
                <c:pt idx="1">
                  <c:v>49.1</c:v>
                </c:pt>
                <c:pt idx="2">
                  <c:v>91.7</c:v>
                </c:pt>
                <c:pt idx="3">
                  <c:v>291.18333333333339</c:v>
                </c:pt>
                <c:pt idx="4">
                  <c:v>815.53333333333342</c:v>
                </c:pt>
                <c:pt idx="5">
                  <c:v>1632.1666666666667</c:v>
                </c:pt>
                <c:pt idx="6">
                  <c:v>3018.4</c:v>
                </c:pt>
                <c:pt idx="7">
                  <c:v>6042.4</c:v>
                </c:pt>
              </c:numCache>
            </c:numRef>
          </c:xVal>
          <c:yVal>
            <c:numRef>
              <c:f>'Relative release'!$J$114:$J$121</c:f>
              <c:numCache>
                <c:formatCode>0.00</c:formatCode>
                <c:ptCount val="8"/>
                <c:pt idx="0">
                  <c:v>18.052074254344454</c:v>
                </c:pt>
                <c:pt idx="1">
                  <c:v>23.487696959220823</c:v>
                </c:pt>
                <c:pt idx="2">
                  <c:v>26.363001524697665</c:v>
                </c:pt>
                <c:pt idx="3">
                  <c:v>30.908514139506007</c:v>
                </c:pt>
                <c:pt idx="4">
                  <c:v>32.579560474429265</c:v>
                </c:pt>
                <c:pt idx="5">
                  <c:v>34.641325598404954</c:v>
                </c:pt>
                <c:pt idx="6">
                  <c:v>33.139929183145625</c:v>
                </c:pt>
                <c:pt idx="7">
                  <c:v>32.732972300639169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786944"/>
        <c:axId val="196787520"/>
      </c:scatterChart>
      <c:valAx>
        <c:axId val="196786944"/>
        <c:scaling>
          <c:logBase val="10"/>
          <c:orientation val="minMax"/>
          <c:min val="10"/>
        </c:scaling>
        <c:delete val="0"/>
        <c:axPos val="b"/>
        <c:numFmt formatCode="0" sourceLinked="1"/>
        <c:majorTickMark val="out"/>
        <c:minorTickMark val="none"/>
        <c:tickLblPos val="nextTo"/>
        <c:crossAx val="196787520"/>
        <c:crosses val="autoZero"/>
        <c:crossBetween val="midCat"/>
      </c:valAx>
      <c:valAx>
        <c:axId val="196787520"/>
        <c:scaling>
          <c:logBase val="10"/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967869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0.11159</cdr:x>
      <cdr:y>0.70985</cdr:y>
    </cdr:from>
    <cdr:to>
      <cdr:x>0.52927</cdr:x>
      <cdr:y>0.77897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36104" y="3456384"/>
          <a:ext cx="3503612" cy="336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b="1" dirty="0">
              <a:solidFill>
                <a:srgbClr val="002060"/>
              </a:solidFill>
            </a:rPr>
            <a:t>SW Initial concentration = 0.3 ppm</a:t>
          </a:r>
        </a:p>
      </cdr:txBody>
    </cdr:sp>
  </cdr:relSizeAnchor>
  <cdr:relSizeAnchor xmlns:cdr="http://schemas.openxmlformats.org/drawingml/2006/chartDrawing">
    <cdr:from>
      <cdr:x>0.20602</cdr:x>
      <cdr:y>0.17746</cdr:y>
    </cdr:from>
    <cdr:to>
      <cdr:x>0.35711</cdr:x>
      <cdr:y>0.68028</cdr:y>
    </cdr:to>
    <cdr:grpSp>
      <cdr:nvGrpSpPr>
        <cdr:cNvPr id="7" name="Group 1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728183" y="864081"/>
          <a:ext cx="1267407" cy="2448311"/>
          <a:chOff x="1110" y="1"/>
          <a:chExt cx="1350" cy="1"/>
        </a:xfrm>
      </cdr:grpSpPr>
      <cdr:sp macro="" textlink="">
        <cdr:nvSpPr>
          <cdr:cNvPr id="8" name="Line 12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1110" y="1"/>
            <a:ext cx="0" cy="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0">
            <a:solidFill>
              <a:srgbClr val="FF0000"/>
            </a:solidFill>
            <a:round/>
            <a:headEnd/>
            <a:tailEnd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/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/>
          </a:p>
        </cdr:txBody>
      </cdr:sp>
      <cdr:sp macro="" textlink="">
        <cdr:nvSpPr>
          <cdr:cNvPr id="9" name="Text Box 13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201" y="1"/>
            <a:ext cx="1259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2000" b="1" dirty="0">
                <a:solidFill>
                  <a:srgbClr val="FF0000"/>
                </a:solidFill>
              </a:rPr>
              <a:t>1 </a:t>
            </a:r>
            <a:r>
              <a:rPr lang="fr-FR" sz="2000" b="1" dirty="0" err="1">
                <a:solidFill>
                  <a:srgbClr val="FF0000"/>
                </a:solidFill>
              </a:rPr>
              <a:t>month</a:t>
            </a:r>
            <a:endParaRPr lang="fr-FR" sz="2000" b="1" dirty="0">
              <a:solidFill>
                <a:srgbClr val="FF0000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355A-5130-4E6C-B8BD-84DB4F5FB2A9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153D-5473-44F1-8D00-1C0454DE30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5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talk,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propose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thoughts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regarding</a:t>
            </a:r>
            <a:r>
              <a:rPr lang="fr-FR" baseline="0" dirty="0" smtClean="0"/>
              <a:t> L to O fluxes…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thanks</a:t>
            </a:r>
            <a:r>
              <a:rPr lang="fr-FR" baseline="0" dirty="0" smtClean="0"/>
              <a:t>; This issue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Geotraces</a:t>
            </a:r>
            <a:r>
              <a:rPr lang="fr-FR" baseline="0" dirty="0" smtClean="0"/>
              <a:t> /IMBER and LOICZ relevant…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4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reported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: Cl concentration = f(km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river). The </a:t>
            </a:r>
            <a:r>
              <a:rPr lang="fr-FR" baseline="0" dirty="0" err="1" smtClean="0"/>
              <a:t>salinity</a:t>
            </a:r>
            <a:r>
              <a:rPr lang="fr-FR" baseline="0" dirty="0" smtClean="0"/>
              <a:t> front </a:t>
            </a:r>
            <a:r>
              <a:rPr lang="fr-FR" baseline="0" dirty="0" err="1" smtClean="0"/>
              <a:t>occurs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6 and 8 km…Right: </a:t>
            </a:r>
            <a:r>
              <a:rPr lang="fr-FR" baseline="0" dirty="0" err="1" smtClean="0"/>
              <a:t>That’s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the Sr 7/6 ratio </a:t>
            </a:r>
            <a:r>
              <a:rPr lang="fr-FR" baseline="0" dirty="0" err="1" smtClean="0"/>
              <a:t>strongly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increases</a:t>
            </a:r>
            <a:r>
              <a:rPr lang="fr-FR" baseline="0" dirty="0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1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Lefts</a:t>
            </a:r>
            <a:r>
              <a:rPr lang="fr-FR" dirty="0" smtClean="0"/>
              <a:t>: </a:t>
            </a:r>
            <a:r>
              <a:rPr lang="fr-FR" dirty="0" err="1" smtClean="0"/>
              <a:t>distribition</a:t>
            </a:r>
            <a:r>
              <a:rPr lang="fr-FR" dirty="0" smtClean="0"/>
              <a:t> of the 7/6 as a </a:t>
            </a:r>
            <a:r>
              <a:rPr lang="fr-FR" dirty="0" err="1" smtClean="0"/>
              <a:t>function</a:t>
            </a:r>
            <a:r>
              <a:rPr lang="fr-FR" dirty="0" smtClean="0"/>
              <a:t> of the river content in </a:t>
            </a:r>
            <a:r>
              <a:rPr lang="fr-FR" dirty="0" err="1" smtClean="0"/>
              <a:t>sw</a:t>
            </a:r>
            <a:r>
              <a:rPr lang="fr-FR" dirty="0" smtClean="0"/>
              <a:t>….right,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mixing</a:t>
            </a:r>
            <a:r>
              <a:rPr lang="fr-FR" dirty="0" smtClean="0"/>
              <a:t> model 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estuary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excess</a:t>
            </a:r>
            <a:r>
              <a:rPr lang="fr-FR" baseline="0" dirty="0" smtClean="0"/>
              <a:t> of Sr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hudge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attributed</a:t>
            </a:r>
            <a:r>
              <a:rPr lang="fr-FR" baseline="0" dirty="0" smtClean="0"/>
              <a:t> to the dissolution of </a:t>
            </a:r>
            <a:r>
              <a:rPr lang="fr-FR" baseline="0" dirty="0" err="1" smtClean="0"/>
              <a:t>basaltic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6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Still</a:t>
            </a:r>
            <a:r>
              <a:rPr lang="fr-FR" baseline="0" dirty="0" smtClean="0"/>
              <a:t> in the Med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, </a:t>
            </a:r>
            <a:r>
              <a:rPr lang="fr-FR" dirty="0" smtClean="0"/>
              <a:t>more </a:t>
            </a:r>
            <a:r>
              <a:rPr lang="fr-FR" dirty="0" err="1" smtClean="0"/>
              <a:t>puzzling</a:t>
            </a:r>
            <a:r>
              <a:rPr lang="fr-FR" dirty="0" smtClean="0"/>
              <a:t> </a:t>
            </a:r>
            <a:r>
              <a:rPr lang="fr-FR" dirty="0" err="1" smtClean="0"/>
              <a:t>perhaps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Si budget…Gibraltar…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2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the source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missing</a:t>
            </a:r>
            <a:r>
              <a:rPr lang="fr-FR" baseline="0" dirty="0" smtClean="0"/>
              <a:t> Si?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over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field</a:t>
            </a:r>
            <a:r>
              <a:rPr lang="fr-FR" dirty="0" smtClean="0"/>
              <a:t> observations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graph </a:t>
            </a:r>
            <a:r>
              <a:rPr lang="fr-FR" baseline="0" dirty="0" err="1" smtClean="0"/>
              <a:t>resumes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35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question now is related to the </a:t>
            </a:r>
            <a:r>
              <a:rPr lang="en-US" dirty="0" err="1" smtClean="0"/>
              <a:t>processus</a:t>
            </a:r>
            <a:r>
              <a:rPr lang="en-US" dirty="0" smtClean="0"/>
              <a:t> yielding this release…In order to face this issue, 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realised</a:t>
            </a:r>
            <a:r>
              <a:rPr lang="en-US" baseline="0" dirty="0" smtClean="0"/>
              <a:t> some batch experiments…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ABBCC2-74CE-4797-9F28-94D28573D6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principle of our experiments is resumed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ABBCC2-74CE-4797-9F28-94D28573D6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have a look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obtained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36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Moreover,</a:t>
            </a:r>
            <a:r>
              <a:rPr lang="en-US" baseline="0" dirty="0" smtClean="0"/>
              <a:t> here are the results obtained for silica…(temperature dependent!)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ABBCC2-74CE-4797-9F28-94D28573D6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the </a:t>
            </a:r>
            <a:r>
              <a:rPr lang="fr-FR" dirty="0" err="1" smtClean="0"/>
              <a:t>framework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settled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to observe the </a:t>
            </a:r>
            <a:r>
              <a:rPr lang="fr-FR" dirty="0" err="1" smtClean="0"/>
              <a:t>particles</a:t>
            </a:r>
            <a:r>
              <a:rPr lang="fr-FR" dirty="0" smtClean="0"/>
              <a:t> (and not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seawater</a:t>
            </a:r>
            <a:r>
              <a:rPr lang="fr-FR" dirty="0" smtClean="0"/>
              <a:t>) </a:t>
            </a:r>
            <a:r>
              <a:rPr lang="fr-FR" dirty="0" err="1" smtClean="0"/>
              <a:t>here</a:t>
            </a:r>
            <a:r>
              <a:rPr lang="fr-FR" dirty="0" smtClean="0"/>
              <a:t> are EDS/EDAX </a:t>
            </a:r>
            <a:r>
              <a:rPr lang="fr-FR" dirty="0" err="1" smtClean="0"/>
              <a:t>results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43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main </a:t>
            </a:r>
            <a:r>
              <a:rPr lang="fr-FR" dirty="0" err="1" smtClean="0"/>
              <a:t>processes</a:t>
            </a:r>
            <a:r>
              <a:rPr lang="fr-FR" dirty="0" smtClean="0"/>
              <a:t> are </a:t>
            </a:r>
            <a:r>
              <a:rPr lang="fr-FR" dirty="0" err="1" smtClean="0"/>
              <a:t>weathering</a:t>
            </a:r>
            <a:r>
              <a:rPr lang="fr-FR" dirty="0" smtClean="0"/>
              <a:t> the </a:t>
            </a:r>
            <a:r>
              <a:rPr lang="fr-FR" dirty="0" err="1" smtClean="0"/>
              <a:t>earth</a:t>
            </a:r>
            <a:r>
              <a:rPr lang="fr-FR" dirty="0" smtClean="0"/>
              <a:t> surface: </a:t>
            </a:r>
            <a:r>
              <a:rPr lang="fr-FR" dirty="0" err="1" smtClean="0"/>
              <a:t>chemical</a:t>
            </a:r>
            <a:r>
              <a:rPr lang="fr-FR" dirty="0" smtClean="0"/>
              <a:t>… and </a:t>
            </a:r>
            <a:r>
              <a:rPr lang="fr-FR" dirty="0" err="1" smtClean="0"/>
              <a:t>mechanical</a:t>
            </a:r>
            <a:r>
              <a:rPr lang="fr-FR" dirty="0" smtClean="0"/>
              <a:t>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4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XRD </a:t>
            </a:r>
            <a:r>
              <a:rPr lang="fr-FR" dirty="0" err="1" smtClean="0"/>
              <a:t>spectra</a:t>
            </a:r>
            <a:r>
              <a:rPr lang="fr-FR" dirty="0" smtClean="0"/>
              <a:t> are </a:t>
            </a:r>
            <a:r>
              <a:rPr lang="fr-FR" dirty="0" err="1" smtClean="0"/>
              <a:t>represented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, as  </a:t>
            </a:r>
            <a:r>
              <a:rPr lang="fr-FR" dirty="0" err="1" smtClean="0"/>
              <a:t>well</a:t>
            </a:r>
            <a:r>
              <a:rPr lang="fr-FR" dirty="0" smtClean="0"/>
              <a:t> as </a:t>
            </a:r>
            <a:r>
              <a:rPr lang="fr-FR" dirty="0" err="1" smtClean="0"/>
              <a:t>elemental</a:t>
            </a:r>
            <a:r>
              <a:rPr lang="fr-FR" dirty="0" smtClean="0"/>
              <a:t> cartographies…</a:t>
            </a:r>
            <a:r>
              <a:rPr lang="fr-FR" dirty="0" err="1" smtClean="0"/>
              <a:t>Spectra</a:t>
            </a:r>
            <a:r>
              <a:rPr lang="fr-FR" dirty="0" smtClean="0"/>
              <a:t>: black, </a:t>
            </a:r>
            <a:r>
              <a:rPr lang="fr-FR" dirty="0" err="1" smtClean="0"/>
              <a:t>before</a:t>
            </a:r>
            <a:r>
              <a:rPr lang="fr-FR" dirty="0" smtClean="0"/>
              <a:t>, 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and the </a:t>
            </a:r>
            <a:r>
              <a:rPr lang="fr-FR" dirty="0" err="1" smtClean="0"/>
              <a:t>difference</a:t>
            </a:r>
            <a:r>
              <a:rPr lang="fr-FR" dirty="0" smtClean="0"/>
              <a:t> in </a:t>
            </a:r>
            <a:r>
              <a:rPr lang="fr-FR" dirty="0" err="1" smtClean="0"/>
              <a:t>blue</a:t>
            </a:r>
            <a:r>
              <a:rPr lang="fr-FR" dirty="0" smtClean="0"/>
              <a:t>..</a:t>
            </a:r>
            <a:r>
              <a:rPr lang="fr-FR" dirty="0" err="1" smtClean="0"/>
              <a:t>slight</a:t>
            </a:r>
            <a:r>
              <a:rPr lang="fr-FR" dirty="0" smtClean="0"/>
              <a:t> changes</a:t>
            </a:r>
            <a:r>
              <a:rPr lang="fr-FR" baseline="0" dirty="0" smtClean="0"/>
              <a:t> in the Fe and Mg content (more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106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broaden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observations,</a:t>
            </a:r>
            <a:r>
              <a:rPr lang="fr-FR" baseline="0" dirty="0" smtClean="0"/>
              <a:t> made on a local …and </a:t>
            </a:r>
            <a:r>
              <a:rPr lang="fr-FR" baseline="0" dirty="0" err="1" smtClean="0"/>
              <a:t>laboratory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scales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propose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global </a:t>
            </a:r>
            <a:r>
              <a:rPr lang="fr-FR" baseline="0" dirty="0" err="1" smtClean="0"/>
              <a:t>calculations</a:t>
            </a:r>
            <a:r>
              <a:rPr lang="fr-FR" baseline="0" dirty="0" smtClean="0"/>
              <a:t>…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focused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on Si cycle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Si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of prime importance for the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life and </a:t>
            </a:r>
            <a:r>
              <a:rPr lang="fr-FR" baseline="0" dirty="0" err="1" smtClean="0"/>
              <a:t>climate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modelling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33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These</a:t>
            </a:r>
            <a:r>
              <a:rPr lang="fr-FR" dirty="0" smtClean="0"/>
              <a:t> questions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gathered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2 main axis..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76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Weathering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dissolved</a:t>
            </a:r>
            <a:r>
              <a:rPr lang="fr-FR" baseline="0" dirty="0" smtClean="0"/>
              <a:t> flux of 1 GT/Y , </a:t>
            </a:r>
            <a:r>
              <a:rPr lang="fr-FR" baseline="0" dirty="0" err="1" smtClean="0"/>
              <a:t>bedload</a:t>
            </a:r>
            <a:r>
              <a:rPr lang="fr-FR" baseline="0" dirty="0" smtClean="0"/>
              <a:t> 10, </a:t>
            </a:r>
            <a:r>
              <a:rPr lang="fr-FR" baseline="0" dirty="0" err="1" smtClean="0"/>
              <a:t>Suspended</a:t>
            </a:r>
            <a:r>
              <a:rPr lang="fr-FR" baseline="0" dirty="0" smtClean="0"/>
              <a:t> one 20…all </a:t>
            </a:r>
            <a:r>
              <a:rPr lang="fr-FR" baseline="0" dirty="0" err="1" smtClean="0"/>
              <a:t>together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solid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annually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discharged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30 times the </a:t>
            </a:r>
            <a:r>
              <a:rPr lang="fr-FR" baseline="0" dirty="0" err="1" smtClean="0"/>
              <a:t>liquid</a:t>
            </a:r>
            <a:r>
              <a:rPr lang="fr-FR" baseline="0" dirty="0" smtClean="0"/>
              <a:t> 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00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tracer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clearly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revealed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land to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fluxes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reconsidered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(</a:t>
            </a:r>
            <a:r>
              <a:rPr lang="fr-FR" dirty="0" err="1" smtClean="0"/>
              <a:t>purple</a:t>
            </a:r>
            <a:r>
              <a:rPr lang="fr-FR" dirty="0" smtClean="0"/>
              <a:t> </a:t>
            </a:r>
            <a:r>
              <a:rPr lang="fr-FR" dirty="0" err="1" smtClean="0"/>
              <a:t>arrow</a:t>
            </a:r>
            <a:r>
              <a:rPr lang="fr-FR" dirty="0" smtClean="0"/>
              <a:t>) the </a:t>
            </a: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r>
              <a:rPr lang="fr-FR" dirty="0" smtClean="0"/>
              <a:t> of the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oceanic</a:t>
            </a:r>
            <a:r>
              <a:rPr lang="fr-FR" dirty="0" smtClean="0"/>
              <a:t> circulation…</a:t>
            </a:r>
            <a:r>
              <a:rPr lang="fr-FR" dirty="0" err="1" smtClean="0"/>
              <a:t>epsNd</a:t>
            </a:r>
            <a:r>
              <a:rPr lang="fr-FR" dirty="0" smtClean="0"/>
              <a:t> values are </a:t>
            </a:r>
            <a:r>
              <a:rPr lang="fr-FR" dirty="0" err="1" smtClean="0"/>
              <a:t>superimposed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atlantic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pacific</a:t>
            </a:r>
            <a:r>
              <a:rPr lang="fr-FR" baseline="0" dirty="0" smtClean="0"/>
              <a:t>…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gradient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on the continent,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gradient. </a:t>
            </a:r>
            <a:r>
              <a:rPr lang="fr-FR" baseline="0" dirty="0" err="1" smtClean="0"/>
              <a:t>Explaining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requires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huge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Nd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seawater</a:t>
            </a:r>
            <a:r>
              <a:rPr lang="fr-FR" baseline="0" dirty="0" smtClean="0"/>
              <a:t>…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reflected</a:t>
            </a:r>
            <a:r>
              <a:rPr lang="fr-FR" baseline="0" dirty="0" smtClean="0"/>
              <a:t> in the concentration variation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double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&amp;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3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This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shows the distribution..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margins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represented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epsNd</a:t>
            </a:r>
            <a:r>
              <a:rPr lang="fr-FR" baseline="0" dirty="0" smtClean="0"/>
              <a:t> (a définir) . It shows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values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north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atlantic</a:t>
            </a:r>
            <a:r>
              <a:rPr lang="fr-FR" baseline="0" dirty="0" smtClean="0"/>
              <a:t>….So,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weathered</a:t>
            </a:r>
            <a:r>
              <a:rPr lang="fr-FR" baseline="0" dirty="0" smtClean="0"/>
              <a:t> » one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easiliy</a:t>
            </a:r>
            <a:r>
              <a:rPr lang="fr-FR" baseline="0" dirty="0" smtClean="0"/>
              <a:t> imagine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coulour</a:t>
            </a:r>
            <a:r>
              <a:rPr lang="fr-FR" baseline="0" dirty="0" smtClean="0"/>
              <a:t> » in the </a:t>
            </a:r>
            <a:r>
              <a:rPr lang="fr-FR" baseline="0" dirty="0" err="1" smtClean="0"/>
              <a:t>ocean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3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paradox</a:t>
            </a:r>
            <a:r>
              <a:rPr lang="fr-FR" dirty="0" smtClean="0"/>
              <a:t>+ </a:t>
            </a:r>
            <a:r>
              <a:rPr lang="fr-FR" dirty="0" err="1" smtClean="0"/>
              <a:t>several</a:t>
            </a:r>
            <a:r>
              <a:rPr lang="fr-FR" dirty="0" smtClean="0"/>
              <a:t> observations as the one </a:t>
            </a:r>
            <a:r>
              <a:rPr lang="fr-FR" dirty="0" err="1" smtClean="0"/>
              <a:t>observed</a:t>
            </a:r>
            <a:r>
              <a:rPr lang="fr-FR" dirty="0" smtClean="0"/>
              <a:t> for AAIW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oceanic</a:t>
            </a:r>
            <a:r>
              <a:rPr lang="fr-FR" dirty="0" smtClean="0"/>
              <a:t> places </a:t>
            </a:r>
            <a:r>
              <a:rPr lang="fr-FR" dirty="0" err="1" smtClean="0"/>
              <a:t>conducted</a:t>
            </a:r>
            <a:r>
              <a:rPr lang="fr-FR" dirty="0" smtClean="0"/>
              <a:t> us toi propose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controlling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continent/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interface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BE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6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Let’s now discuss </a:t>
            </a:r>
            <a:r>
              <a:rPr lang="en-US" dirty="0" err="1" smtClean="0"/>
              <a:t>Sr</a:t>
            </a:r>
            <a:r>
              <a:rPr lang="en-US" dirty="0" smtClean="0"/>
              <a:t> oceanic budget. Because </a:t>
            </a:r>
            <a:r>
              <a:rPr lang="en-US" dirty="0" err="1" smtClean="0"/>
              <a:t>Sr</a:t>
            </a:r>
            <a:r>
              <a:rPr lang="en-US" dirty="0" smtClean="0"/>
              <a:t> is definitely more soluble than </a:t>
            </a:r>
            <a:r>
              <a:rPr lang="en-US" dirty="0" err="1" smtClean="0"/>
              <a:t>Nd</a:t>
            </a:r>
            <a:r>
              <a:rPr lang="en-US" dirty="0" smtClean="0"/>
              <a:t>, we can expect a different picture…First of all, it is </a:t>
            </a:r>
            <a:r>
              <a:rPr lang="en-US" dirty="0" err="1" smtClean="0"/>
              <a:t>clearlky</a:t>
            </a:r>
            <a:r>
              <a:rPr lang="en-US" dirty="0" smtClean="0"/>
              <a:t> </a:t>
            </a:r>
            <a:r>
              <a:rPr lang="en-US" dirty="0" err="1" smtClean="0"/>
              <a:t>moer</a:t>
            </a:r>
            <a:r>
              <a:rPr lang="en-US" dirty="0" smtClean="0"/>
              <a:t> homogeneously distributed. HOWEVER….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ABBCC2-74CE-4797-9F28-94D28573D6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are the hypotheses that could explain this “</a:t>
            </a:r>
            <a:r>
              <a:rPr lang="en-US" dirty="0" err="1" smtClean="0"/>
              <a:t>Sr</a:t>
            </a:r>
            <a:r>
              <a:rPr lang="en-US" dirty="0" smtClean="0"/>
              <a:t> missing term”?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5511B-105D-493D-95C4-A516433CA2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show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observation…(</a:t>
            </a:r>
            <a:r>
              <a:rPr lang="fr-FR" baseline="0" dirty="0" err="1" smtClean="0"/>
              <a:t>again</a:t>
            </a:r>
            <a:r>
              <a:rPr lang="fr-FR" baseline="0" dirty="0" smtClean="0"/>
              <a:t>).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in an </a:t>
            </a:r>
            <a:r>
              <a:rPr lang="fr-FR" baseline="0" dirty="0" err="1" smtClean="0"/>
              <a:t>icelandic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estuary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for Sr isotopes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points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153D-5473-44F1-8D00-1C0454DE30F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42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1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1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4825"/>
            <a:ext cx="4038600" cy="2236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64013"/>
            <a:ext cx="4038600" cy="22367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AD5-20EF-479E-B6DB-DE1B0B335827}" type="datetimeFigureOut">
              <a:rPr lang="en-US"/>
              <a:pPr>
                <a:defRPr/>
              </a:pPr>
              <a:t>9/10/2014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20CA-4FEE-4F9A-8FA1-9345D0C906C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9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3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8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9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3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4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8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5B3E-ECA1-47D6-AAD2-014FAAB8796C}" type="datetimeFigureOut">
              <a:rPr lang="fr-FR" smtClean="0"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2853-26A1-46F9-8DB5-FDAE520DFC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FF99"/>
                </a:solidFill>
              </a:rPr>
              <a:t>Reconsidérer les flux</a:t>
            </a:r>
            <a:br>
              <a:rPr lang="fr-FR" b="1" dirty="0" smtClean="0">
                <a:solidFill>
                  <a:srgbClr val="FFFF99"/>
                </a:solidFill>
              </a:rPr>
            </a:br>
            <a:r>
              <a:rPr lang="fr-FR" b="1" dirty="0" smtClean="0">
                <a:solidFill>
                  <a:srgbClr val="FFFF99"/>
                </a:solidFill>
              </a:rPr>
              <a:t> continent-océan</a:t>
            </a:r>
            <a:endParaRPr lang="fr-FR" b="1" dirty="0">
              <a:solidFill>
                <a:srgbClr val="FFFF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Catherine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Jeandel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Eric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Oelkers</a:t>
            </a: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(2014)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fr-FR" sz="1800" i="1" dirty="0" smtClean="0">
                <a:solidFill>
                  <a:srgbClr val="FFFF99"/>
                </a:solidFill>
              </a:rPr>
              <a:t>CNRS, LEGOS, Observatoire Midi-Pyrénées, Toulouse </a:t>
            </a:r>
            <a:r>
              <a:rPr lang="fr-FR" sz="1800" i="1" dirty="0" err="1" smtClean="0">
                <a:solidFill>
                  <a:srgbClr val="FFFF99"/>
                </a:solidFill>
              </a:rPr>
              <a:t>University</a:t>
            </a:r>
            <a:endParaRPr lang="fr-FR" sz="1800" i="1" dirty="0" smtClean="0">
              <a:solidFill>
                <a:srgbClr val="FFFF99"/>
              </a:solidFill>
            </a:endParaRPr>
          </a:p>
          <a:p>
            <a:pPr algn="l"/>
            <a:r>
              <a:rPr lang="fr-FR" sz="1800" i="1" dirty="0" smtClean="0">
                <a:solidFill>
                  <a:srgbClr val="FFFF99"/>
                </a:solidFill>
              </a:rPr>
              <a:t>CNRS, GET, Observatoire Midi-Pyrénées, Toulouse </a:t>
            </a:r>
            <a:r>
              <a:rPr lang="fr-FR" sz="1800" i="1" dirty="0" err="1" smtClean="0">
                <a:solidFill>
                  <a:srgbClr val="FFFF99"/>
                </a:solidFill>
              </a:rPr>
              <a:t>University</a:t>
            </a:r>
            <a:endParaRPr lang="fr-FR" sz="1800" i="1" dirty="0" smtClean="0">
              <a:solidFill>
                <a:srgbClr val="FFFF99"/>
              </a:solidFill>
            </a:endParaRPr>
          </a:p>
          <a:p>
            <a:endParaRPr lang="fr-FR" sz="1800" i="1" dirty="0">
              <a:solidFill>
                <a:srgbClr val="FFFF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55543" y="6381328"/>
            <a:ext cx="277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Seminaire</a:t>
            </a:r>
            <a:r>
              <a:rPr lang="fr-FR" sz="1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LEGOS, 7 novembre 2013</a:t>
            </a:r>
            <a:endParaRPr lang="fr-FR" sz="1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51571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9989" y="4695527"/>
            <a:ext cx="8253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you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to: </a:t>
            </a:r>
          </a:p>
          <a:p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K. Tachikawa, F. Lacan, B.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Peucker-Ehrenbrink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M. Jones, C. Pearce, M. Grenier</a:t>
            </a:r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" y="15650"/>
            <a:ext cx="1093085" cy="1106308"/>
          </a:xfrm>
          <a:prstGeom prst="rect">
            <a:avLst/>
          </a:prstGeom>
        </p:spPr>
      </p:pic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12" y="6142427"/>
            <a:ext cx="2463436" cy="4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 descr="LogoGET_En-tê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68" y="22576"/>
            <a:ext cx="978643" cy="1099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Field evidence of particulate dissolution in the ocean: </a:t>
            </a:r>
            <a:r>
              <a:rPr lang="en-US" sz="3200" dirty="0" err="1" smtClean="0">
                <a:solidFill>
                  <a:srgbClr val="FFFF00"/>
                </a:solidFill>
              </a:rPr>
              <a:t>Borgarfjordur</a:t>
            </a:r>
            <a:r>
              <a:rPr lang="en-US" sz="3200" dirty="0" smtClean="0">
                <a:solidFill>
                  <a:srgbClr val="FFFF00"/>
                </a:solidFill>
              </a:rPr>
              <a:t> Estuary (1)</a:t>
            </a:r>
            <a:endParaRPr lang="fr-FR" sz="32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492375"/>
          <a:ext cx="4506913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Chart" r:id="rId4" imgW="5114840" imgH="3371740" progId="Excel.Chart.8">
                  <p:embed/>
                </p:oleObj>
              </mc:Choice>
              <mc:Fallback>
                <p:oleObj name="Chart" r:id="rId4" imgW="5114840" imgH="33717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375"/>
                        <a:ext cx="4506913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2492375"/>
          <a:ext cx="4321175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Chart" r:id="rId6" imgW="4810076" imgH="3457579" progId="Excel.Chart.8">
                  <p:embed/>
                </p:oleObj>
              </mc:Choice>
              <mc:Fallback>
                <p:oleObj name="Chart" r:id="rId6" imgW="4810076" imgH="345757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92375"/>
                        <a:ext cx="4321175" cy="31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23528" y="1989138"/>
            <a:ext cx="410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Estuary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water as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function of salinity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4716016" y="2033493"/>
            <a:ext cx="4032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Sr</a:t>
            </a:r>
            <a:r>
              <a:rPr lang="en-US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87/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Sr</a:t>
            </a:r>
            <a:r>
              <a:rPr lang="en-US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86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 a function of salinity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(8)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Field evidence of particulate dissolution in the ocean: </a:t>
            </a:r>
            <a:r>
              <a:rPr lang="en-US" sz="2800" dirty="0" err="1" smtClean="0">
                <a:solidFill>
                  <a:srgbClr val="FFFF00"/>
                </a:solidFill>
              </a:rPr>
              <a:t>Borgarfjordur</a:t>
            </a:r>
            <a:r>
              <a:rPr lang="en-US" sz="2800" dirty="0" smtClean="0">
                <a:solidFill>
                  <a:srgbClr val="FFFF00"/>
                </a:solidFill>
              </a:rPr>
              <a:t> Estuary (2)</a:t>
            </a:r>
            <a:endParaRPr lang="fr-FR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6627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88499296"/>
              </p:ext>
            </p:extLst>
          </p:nvPr>
        </p:nvGraphicFramePr>
        <p:xfrm>
          <a:off x="4476456" y="2420888"/>
          <a:ext cx="4512263" cy="314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Chart" r:id="rId4" imgW="4857856" imgH="3381458" progId="Excel.Chart.8">
                  <p:embed/>
                </p:oleObj>
              </mc:Choice>
              <mc:Fallback>
                <p:oleObj name="Chart" r:id="rId4" imgW="4857856" imgH="338145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456" y="2420888"/>
                        <a:ext cx="4512263" cy="3141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459487" y="1628800"/>
            <a:ext cx="3600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Sr</a:t>
            </a:r>
            <a:r>
              <a:rPr lang="en-US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87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/Sr</a:t>
            </a:r>
            <a:r>
              <a:rPr lang="en-US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86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in estuary water as a function of river water fraction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926922" y="1604255"/>
            <a:ext cx="345631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Sr</a:t>
            </a:r>
            <a:r>
              <a:rPr lang="en-US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87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/Sr</a:t>
            </a:r>
            <a:r>
              <a:rPr lang="en-US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86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attributable to particulate dissolution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6630" name="Object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3411131"/>
              </p:ext>
            </p:extLst>
          </p:nvPr>
        </p:nvGraphicFramePr>
        <p:xfrm>
          <a:off x="323528" y="2387041"/>
          <a:ext cx="40386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" name="Chart" r:id="rId6" imgW="4781463" imgH="3648152" progId="Excel.Chart.8">
                  <p:embed/>
                </p:oleObj>
              </mc:Choice>
              <mc:Fallback>
                <p:oleObj name="Chart" r:id="rId6" imgW="4781463" imgH="36481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87041"/>
                        <a:ext cx="4038600" cy="3081338"/>
                      </a:xfrm>
                      <a:prstGeom prst="rect">
                        <a:avLst/>
                      </a:prstGeom>
                      <a:noFill/>
                      <a:ln w="3492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6660195" y="2986881"/>
            <a:ext cx="0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804248" y="3284538"/>
            <a:ext cx="21240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50% of </a:t>
            </a:r>
            <a:r>
              <a:rPr lang="en-US" b="1" dirty="0" err="1">
                <a:solidFill>
                  <a:srgbClr val="FF0000"/>
                </a:solidFill>
              </a:rPr>
              <a:t>Sr</a:t>
            </a:r>
            <a:r>
              <a:rPr lang="en-US" b="1" dirty="0">
                <a:solidFill>
                  <a:srgbClr val="FF0000"/>
                </a:solidFill>
              </a:rPr>
              <a:t> from dissolution of particulates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(9)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63688" y="5733256"/>
            <a:ext cx="5783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As for </a:t>
            </a:r>
            <a:r>
              <a:rPr lang="fr-FR" sz="2400" dirty="0" err="1" smtClean="0">
                <a:solidFill>
                  <a:srgbClr val="FFFF00"/>
                </a:solidFill>
              </a:rPr>
              <a:t>Nd</a:t>
            </a:r>
            <a:r>
              <a:rPr lang="fr-FR" sz="2400" dirty="0" smtClean="0">
                <a:solidFill>
                  <a:srgbClr val="FFFF00"/>
                </a:solidFill>
              </a:rPr>
              <a:t>, dissolution of  </a:t>
            </a:r>
            <a:r>
              <a:rPr lang="fr-FR" sz="2400" dirty="0" err="1" smtClean="0">
                <a:solidFill>
                  <a:srgbClr val="FFFF00"/>
                </a:solidFill>
              </a:rPr>
              <a:t>lithogenic</a:t>
            </a:r>
            <a:r>
              <a:rPr lang="fr-FR" sz="2400" dirty="0" smtClean="0">
                <a:solidFill>
                  <a:srgbClr val="FFFF00"/>
                </a:solidFill>
              </a:rPr>
              <a:t>  </a:t>
            </a:r>
            <a:r>
              <a:rPr lang="fr-FR" sz="2400" dirty="0" err="1" smtClean="0">
                <a:solidFill>
                  <a:srgbClr val="FFFF00"/>
                </a:solidFill>
              </a:rPr>
              <a:t>material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is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occuring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at</a:t>
            </a:r>
            <a:r>
              <a:rPr lang="fr-FR" sz="2400" dirty="0" smtClean="0">
                <a:solidFill>
                  <a:srgbClr val="FFFF00"/>
                </a:solidFill>
              </a:rPr>
              <a:t> the land/</a:t>
            </a:r>
            <a:r>
              <a:rPr lang="fr-FR" sz="2400" dirty="0" err="1" smtClean="0">
                <a:solidFill>
                  <a:srgbClr val="FFFF00"/>
                </a:solidFill>
              </a:rPr>
              <a:t>ocean</a:t>
            </a:r>
            <a:r>
              <a:rPr lang="fr-FR" sz="2400" dirty="0" smtClean="0">
                <a:solidFill>
                  <a:srgbClr val="FFFF00"/>
                </a:solidFill>
              </a:rPr>
              <a:t> interface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1790406">
            <a:off x="1088858" y="2869057"/>
            <a:ext cx="3942830" cy="113703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 animBg="1"/>
      <p:bldP spid="102421" grpId="0"/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036" y="188640"/>
            <a:ext cx="7936404" cy="60225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/>
            </a:r>
            <a:br>
              <a:rPr lang="en-US" sz="3600" dirty="0" smtClean="0">
                <a:solidFill>
                  <a:srgbClr val="FFFF99"/>
                </a:solidFill>
              </a:rPr>
            </a:br>
            <a:r>
              <a:rPr lang="en-US" sz="3600" dirty="0">
                <a:solidFill>
                  <a:srgbClr val="FFFF99"/>
                </a:solidFill>
              </a:rPr>
              <a:t/>
            </a:r>
            <a:br>
              <a:rPr lang="en-US" sz="3600" dirty="0">
                <a:solidFill>
                  <a:srgbClr val="FFFF99"/>
                </a:solidFill>
              </a:rPr>
            </a:br>
            <a:r>
              <a:rPr lang="en-US" sz="3600" dirty="0" smtClean="0">
                <a:solidFill>
                  <a:srgbClr val="FFFF99"/>
                </a:solidFill>
              </a:rPr>
              <a:t>Silica budget </a:t>
            </a:r>
            <a:r>
              <a:rPr lang="en-US" sz="2700" dirty="0" smtClean="0">
                <a:solidFill>
                  <a:srgbClr val="FFFF99"/>
                </a:solidFill>
              </a:rPr>
              <a:t>(Mediterranean Sea) </a:t>
            </a:r>
            <a:r>
              <a:rPr lang="en-US" sz="3600" dirty="0" smtClean="0">
                <a:solidFill>
                  <a:srgbClr val="FFFF99"/>
                </a:solidFill>
              </a:rPr>
              <a:t>10</a:t>
            </a:r>
            <a:r>
              <a:rPr lang="en-US" sz="3600" baseline="30000" dirty="0" smtClean="0">
                <a:solidFill>
                  <a:srgbClr val="FFFF99"/>
                </a:solidFill>
              </a:rPr>
              <a:t>6</a:t>
            </a:r>
            <a:r>
              <a:rPr lang="en-US" sz="3600" dirty="0" smtClean="0">
                <a:solidFill>
                  <a:srgbClr val="FFFF99"/>
                </a:solidFill>
              </a:rPr>
              <a:t> Moles/y</a:t>
            </a:r>
            <a:r>
              <a:rPr lang="en-US" dirty="0" smtClean="0">
                <a:solidFill>
                  <a:srgbClr val="FFFF99"/>
                </a:solidFill>
              </a:rPr>
              <a:t/>
            </a:r>
            <a:br>
              <a:rPr lang="en-US" dirty="0" smtClean="0">
                <a:solidFill>
                  <a:srgbClr val="FFFF99"/>
                </a:solidFill>
              </a:rPr>
            </a:b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2" y="1052736"/>
            <a:ext cx="8208912" cy="43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6488668"/>
            <a:ext cx="30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Durrieu</a:t>
            </a:r>
            <a:r>
              <a:rPr lang="fr-FR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fr-FR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Madron</a:t>
            </a:r>
            <a:r>
              <a:rPr lang="fr-FR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et al, 2009</a:t>
            </a:r>
            <a:endParaRPr lang="fr-FR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778151" y="3420619"/>
            <a:ext cx="79208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754705" y="3710280"/>
            <a:ext cx="792088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9549" y="3009292"/>
            <a:ext cx="1657826" cy="369332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51,000-127,000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78151" y="4159335"/>
            <a:ext cx="1830950" cy="3693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288,000- 424,000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9632" y="5593028"/>
            <a:ext cx="4416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FF99"/>
                </a:solidFill>
              </a:rPr>
              <a:t>Si</a:t>
            </a:r>
            <a:r>
              <a:rPr lang="fr-FR" sz="2400" baseline="-25000" dirty="0" err="1" smtClean="0">
                <a:solidFill>
                  <a:srgbClr val="FFFF99"/>
                </a:solidFill>
              </a:rPr>
              <a:t>out</a:t>
            </a:r>
            <a:r>
              <a:rPr lang="fr-FR" sz="2400" dirty="0">
                <a:solidFill>
                  <a:srgbClr val="FFFF99"/>
                </a:solidFill>
              </a:rPr>
              <a:t> </a:t>
            </a:r>
            <a:r>
              <a:rPr lang="fr-FR" sz="2400" dirty="0" smtClean="0">
                <a:solidFill>
                  <a:srgbClr val="FFFF99"/>
                </a:solidFill>
              </a:rPr>
              <a:t>= 2 to 8 x (Si </a:t>
            </a:r>
            <a:r>
              <a:rPr lang="fr-FR" sz="2400" baseline="-25000" dirty="0" smtClean="0">
                <a:solidFill>
                  <a:srgbClr val="FFFF99"/>
                </a:solidFill>
              </a:rPr>
              <a:t>in</a:t>
            </a:r>
            <a:r>
              <a:rPr lang="fr-FR" sz="2400" dirty="0" smtClean="0">
                <a:solidFill>
                  <a:srgbClr val="FFFF99"/>
                </a:solidFill>
              </a:rPr>
              <a:t>)</a:t>
            </a:r>
            <a:endParaRPr lang="fr-FR" sz="2400" dirty="0">
              <a:solidFill>
                <a:srgbClr val="FFFF99"/>
              </a:solidFill>
            </a:endParaRPr>
          </a:p>
          <a:p>
            <a:r>
              <a:rPr lang="fr-FR" sz="2400" dirty="0" smtClean="0">
                <a:solidFill>
                  <a:srgbClr val="FFFF99"/>
                </a:solidFill>
              </a:rPr>
              <a:t>Total </a:t>
            </a:r>
            <a:r>
              <a:rPr lang="fr-FR" sz="2400" dirty="0" err="1" smtClean="0">
                <a:solidFill>
                  <a:srgbClr val="FFFF99"/>
                </a:solidFill>
              </a:rPr>
              <a:t>ext</a:t>
            </a:r>
            <a:r>
              <a:rPr lang="fr-FR" sz="2400" dirty="0" smtClean="0">
                <a:solidFill>
                  <a:srgbClr val="FFFF99"/>
                </a:solidFill>
              </a:rPr>
              <a:t>. inputs = 25,000-126,000</a:t>
            </a:r>
            <a:endParaRPr lang="fr-FR" sz="2400" dirty="0">
              <a:solidFill>
                <a:srgbClr val="FFFF99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351386" y="5887368"/>
            <a:ext cx="552448" cy="24231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076056" y="5777693"/>
            <a:ext cx="364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99"/>
                </a:solidFill>
              </a:rPr>
              <a:t>Si </a:t>
            </a:r>
            <a:r>
              <a:rPr lang="fr-FR" sz="2400" dirty="0" err="1" smtClean="0">
                <a:solidFill>
                  <a:srgbClr val="FFFF99"/>
                </a:solidFill>
              </a:rPr>
              <a:t>missing</a:t>
            </a:r>
            <a:r>
              <a:rPr lang="fr-FR" sz="2400" dirty="0" smtClean="0">
                <a:solidFill>
                  <a:srgbClr val="FFFF99"/>
                </a:solidFill>
              </a:rPr>
              <a:t> = 35,000-348,000</a:t>
            </a:r>
            <a:endParaRPr lang="fr-FR" sz="2400" dirty="0">
              <a:solidFill>
                <a:srgbClr val="FFFF9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27375" y="2191183"/>
            <a:ext cx="4327851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99"/>
                </a:solidFill>
              </a:rPr>
              <a:t>Total </a:t>
            </a:r>
            <a:r>
              <a:rPr lang="fr-FR" dirty="0" err="1" smtClean="0">
                <a:solidFill>
                  <a:srgbClr val="FFFF99"/>
                </a:solidFill>
              </a:rPr>
              <a:t>dissolved</a:t>
            </a:r>
            <a:r>
              <a:rPr lang="fr-FR" dirty="0" smtClean="0">
                <a:solidFill>
                  <a:srgbClr val="FFFF99"/>
                </a:solidFill>
              </a:rPr>
              <a:t> river input = 24,300-118,700</a:t>
            </a: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29544" y="3778985"/>
            <a:ext cx="354263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99"/>
                </a:solidFill>
              </a:rPr>
              <a:t>Total </a:t>
            </a:r>
            <a:r>
              <a:rPr lang="fr-FR" dirty="0" err="1" smtClean="0">
                <a:solidFill>
                  <a:srgbClr val="FFFF99"/>
                </a:solidFill>
              </a:rPr>
              <a:t>Atmospheric</a:t>
            </a:r>
            <a:r>
              <a:rPr lang="fr-FR" dirty="0" smtClean="0">
                <a:solidFill>
                  <a:srgbClr val="FFFF99"/>
                </a:solidFill>
              </a:rPr>
              <a:t> input =709-7,350</a:t>
            </a: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(11)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99"/>
                </a:solidFill>
              </a:rPr>
              <a:t>Source of the Si </a:t>
            </a:r>
            <a:r>
              <a:rPr lang="fr-FR" dirty="0" err="1">
                <a:solidFill>
                  <a:srgbClr val="FFFF99"/>
                </a:solidFill>
              </a:rPr>
              <a:t>m</a:t>
            </a:r>
            <a:r>
              <a:rPr lang="fr-FR" dirty="0" err="1" smtClean="0">
                <a:solidFill>
                  <a:srgbClr val="FFFF99"/>
                </a:solidFill>
              </a:rPr>
              <a:t>issing</a:t>
            </a:r>
            <a:r>
              <a:rPr lang="fr-FR" dirty="0" smtClean="0">
                <a:solidFill>
                  <a:srgbClr val="FFFF99"/>
                </a:solidFill>
              </a:rPr>
              <a:t>?</a:t>
            </a:r>
            <a:r>
              <a:rPr lang="fr-FR" dirty="0">
                <a:solidFill>
                  <a:srgbClr val="FFFF99"/>
                </a:solidFill>
              </a:rPr>
              <a:t/>
            </a:r>
            <a:br>
              <a:rPr lang="fr-FR" dirty="0">
                <a:solidFill>
                  <a:srgbClr val="FFFF99"/>
                </a:solidFill>
              </a:rPr>
            </a:br>
            <a:r>
              <a:rPr lang="fr-FR" sz="3100" dirty="0" smtClean="0">
                <a:solidFill>
                  <a:srgbClr val="FFFF99"/>
                </a:solidFill>
              </a:rPr>
              <a:t>Range </a:t>
            </a:r>
            <a:r>
              <a:rPr lang="fr-FR" sz="3100" dirty="0" err="1" smtClean="0">
                <a:solidFill>
                  <a:srgbClr val="FFFF99"/>
                </a:solidFill>
              </a:rPr>
              <a:t>required</a:t>
            </a:r>
            <a:r>
              <a:rPr lang="fr-FR" sz="3100" dirty="0" smtClean="0">
                <a:solidFill>
                  <a:srgbClr val="FFFF99"/>
                </a:solidFill>
              </a:rPr>
              <a:t>: 3.5 </a:t>
            </a:r>
            <a:r>
              <a:rPr lang="fr-FR" sz="3100" dirty="0">
                <a:solidFill>
                  <a:srgbClr val="FFFF99"/>
                </a:solidFill>
              </a:rPr>
              <a:t>10</a:t>
            </a:r>
            <a:r>
              <a:rPr lang="fr-FR" sz="3100" baseline="30000" dirty="0">
                <a:solidFill>
                  <a:srgbClr val="FFFF99"/>
                </a:solidFill>
              </a:rPr>
              <a:t>10 </a:t>
            </a:r>
            <a:r>
              <a:rPr lang="fr-FR" sz="3100" dirty="0">
                <a:solidFill>
                  <a:srgbClr val="FFFF99"/>
                </a:solidFill>
              </a:rPr>
              <a:t>à </a:t>
            </a:r>
            <a:r>
              <a:rPr lang="fr-FR" sz="3100" dirty="0" smtClean="0">
                <a:solidFill>
                  <a:srgbClr val="FFFF99"/>
                </a:solidFill>
              </a:rPr>
              <a:t>3.4*10</a:t>
            </a:r>
            <a:r>
              <a:rPr lang="fr-FR" sz="3100" baseline="30000" dirty="0" smtClean="0">
                <a:solidFill>
                  <a:srgbClr val="FFFF99"/>
                </a:solidFill>
              </a:rPr>
              <a:t>11 </a:t>
            </a:r>
            <a:r>
              <a:rPr lang="fr-FR" sz="3100" dirty="0" smtClean="0">
                <a:solidFill>
                  <a:srgbClr val="FFFF99"/>
                </a:solidFill>
              </a:rPr>
              <a:t>moles/y</a:t>
            </a:r>
            <a:r>
              <a:rPr lang="fr-FR" dirty="0">
                <a:solidFill>
                  <a:srgbClr val="FFFF99"/>
                </a:solidFill>
              </a:rPr>
              <a:t/>
            </a:r>
            <a:br>
              <a:rPr lang="fr-FR" dirty="0">
                <a:solidFill>
                  <a:srgbClr val="FFFF99"/>
                </a:solidFill>
              </a:rPr>
            </a:b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48464" cy="5040560"/>
          </a:xfrm>
        </p:spPr>
        <p:txBody>
          <a:bodyPr>
            <a:normAutofit fontScale="40000" lnSpcReduction="2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Total river </a:t>
            </a:r>
            <a:r>
              <a:rPr lang="fr-FR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solid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discharge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0.73 </a:t>
            </a:r>
            <a:r>
              <a:rPr lang="fr-FR" sz="7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fr-FR" sz="7200" b="1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 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T/y</a:t>
            </a:r>
            <a:r>
              <a:rPr lang="fr-FR" sz="7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(</a:t>
            </a:r>
            <a:r>
              <a:rPr lang="fr-FR" sz="7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Ludwig et al , 2003)</a:t>
            </a:r>
          </a:p>
          <a:p>
            <a:pPr algn="l"/>
            <a:endParaRPr lang="fr-FR" sz="72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Dissolution of </a:t>
            </a:r>
            <a:r>
              <a:rPr lang="fr-FR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1% of </a:t>
            </a:r>
            <a:r>
              <a:rPr lang="fr-FR" sz="72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flux 	 		</a:t>
            </a:r>
          </a:p>
          <a:p>
            <a:pPr algn="l"/>
            <a:r>
              <a:rPr lang="fr-FR" sz="7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r>
              <a:rPr lang="fr-FR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				 </a:t>
            </a:r>
            <a:r>
              <a:rPr lang="fr-FR" sz="8600" b="1" dirty="0" smtClean="0">
                <a:solidFill>
                  <a:srgbClr val="FFFF00"/>
                </a:solidFill>
              </a:rPr>
              <a:t>8.3 </a:t>
            </a:r>
            <a:r>
              <a:rPr lang="fr-FR" sz="8600" b="1" dirty="0">
                <a:solidFill>
                  <a:srgbClr val="FFFF00"/>
                </a:solidFill>
              </a:rPr>
              <a:t>10</a:t>
            </a:r>
            <a:r>
              <a:rPr lang="fr-FR" sz="8600" b="1" baseline="30000" dirty="0">
                <a:solidFill>
                  <a:srgbClr val="FFFF00"/>
                </a:solidFill>
              </a:rPr>
              <a:t>10</a:t>
            </a:r>
            <a:r>
              <a:rPr lang="fr-FR" sz="8600" b="1" dirty="0">
                <a:solidFill>
                  <a:srgbClr val="FFFF00"/>
                </a:solidFill>
              </a:rPr>
              <a:t> </a:t>
            </a:r>
            <a:r>
              <a:rPr lang="fr-FR" sz="8600" b="1" dirty="0" smtClean="0">
                <a:solidFill>
                  <a:srgbClr val="FFFF00"/>
                </a:solidFill>
              </a:rPr>
              <a:t>mol/y SiO</a:t>
            </a:r>
            <a:r>
              <a:rPr lang="fr-FR" sz="8600" b="1" baseline="-25000" dirty="0" smtClean="0">
                <a:solidFill>
                  <a:srgbClr val="FFFF00"/>
                </a:solidFill>
              </a:rPr>
              <a:t>2</a:t>
            </a:r>
            <a:endParaRPr lang="fr-FR" sz="7200" b="1" i="1" dirty="0">
              <a:solidFill>
                <a:srgbClr val="FFFF00"/>
              </a:solidFill>
            </a:endParaRPr>
          </a:p>
          <a:p>
            <a:pPr algn="l"/>
            <a:r>
              <a:rPr lang="fr-FR" sz="7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Same</a:t>
            </a:r>
            <a:r>
              <a:rPr lang="fr-FR" sz="7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result</a:t>
            </a:r>
            <a:r>
              <a:rPr lang="fr-FR" sz="7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considering</a:t>
            </a:r>
            <a:endParaRPr lang="fr-FR" sz="72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/>
            <a:endParaRPr lang="fr-FR" sz="7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fr-FR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Release </a:t>
            </a:r>
            <a:r>
              <a:rPr lang="fr-FR" sz="7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from</a:t>
            </a:r>
            <a:r>
              <a:rPr lang="fr-FR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1% of the first 10 cm of </a:t>
            </a:r>
            <a:r>
              <a:rPr lang="fr-FR" sz="7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sediment</a:t>
            </a:r>
            <a:r>
              <a:rPr lang="fr-FR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deposited</a:t>
            </a:r>
            <a:r>
              <a:rPr lang="fr-FR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on the </a:t>
            </a:r>
            <a:r>
              <a:rPr lang="fr-FR" sz="7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margins</a:t>
            </a:r>
            <a:r>
              <a:rPr lang="fr-FR" sz="7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fr-FR" sz="7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consistent </a:t>
            </a:r>
            <a:r>
              <a:rPr lang="fr-FR" sz="7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7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7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Tréguer</a:t>
            </a:r>
            <a:r>
              <a:rPr lang="fr-FR" sz="7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de la Rocha, 2012)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fr-FR" sz="7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endParaRPr lang="fr-FR" sz="72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endParaRPr lang="fr-FR" sz="7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endParaRPr lang="fr-FR" sz="72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endParaRPr lang="fr-FR" sz="72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l"/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197312" y="3501008"/>
            <a:ext cx="573561" cy="2448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(12)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494475" y="809659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Fe</a:t>
            </a:r>
            <a:endParaRPr lang="fr-FR" sz="2000" b="1" dirty="0"/>
          </a:p>
        </p:txBody>
      </p:sp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4283968" y="113712"/>
            <a:ext cx="4680520" cy="13675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r-FR" dirty="0"/>
              <a:t> </a:t>
            </a:r>
            <a:r>
              <a:rPr lang="fr-FR" sz="3200" dirty="0" err="1" smtClean="0">
                <a:solidFill>
                  <a:srgbClr val="FFFF99"/>
                </a:solidFill>
              </a:rPr>
              <a:t>Particulate</a:t>
            </a:r>
            <a:r>
              <a:rPr lang="fr-FR" sz="3200" dirty="0" smtClean="0">
                <a:solidFill>
                  <a:srgbClr val="FFFF99"/>
                </a:solidFill>
              </a:rPr>
              <a:t>/</a:t>
            </a:r>
            <a:r>
              <a:rPr lang="fr-FR" sz="3200" dirty="0" err="1" smtClean="0">
                <a:solidFill>
                  <a:srgbClr val="FFFF99"/>
                </a:solidFill>
              </a:rPr>
              <a:t>Dissolved</a:t>
            </a:r>
            <a:r>
              <a:rPr lang="fr-FR" sz="3200" dirty="0" smtClean="0">
                <a:solidFill>
                  <a:srgbClr val="FFFF99"/>
                </a:solidFill>
              </a:rPr>
              <a:t> flux</a:t>
            </a:r>
            <a:endParaRPr lang="fr-FR" dirty="0" smtClean="0">
              <a:solidFill>
                <a:srgbClr val="FFFF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99992" y="1481294"/>
            <a:ext cx="4787914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Particulate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transport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dominates</a:t>
            </a:r>
            <a:endParaRPr lang="fr-F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flux of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metals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ocean</a:t>
            </a:r>
            <a:endParaRPr lang="fr-F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Oelkers</a:t>
            </a:r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et al, 2011)</a:t>
            </a:r>
          </a:p>
          <a:p>
            <a:endParaRPr lang="fr-FR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release in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seawater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even</a:t>
            </a:r>
            <a:endParaRPr lang="fr-F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tiny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fraction (~1%) of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material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deposited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on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shelf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margins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may</a:t>
            </a:r>
            <a:endParaRPr lang="fr-F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impact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oceanic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isotopic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&amp;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element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budgets </a:t>
            </a:r>
          </a:p>
          <a:p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Jeandel</a:t>
            </a:r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et al, 2011, </a:t>
            </a:r>
          </a:p>
          <a:p>
            <a:r>
              <a:rPr lang="fr-FR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Jeandel&amp;Oelkers</a:t>
            </a:r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2014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94475" y="809659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</a:t>
            </a:r>
            <a:endParaRPr lang="fr-FR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672"/>
            <a:ext cx="4070350" cy="6284913"/>
          </a:xfr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57" y="941481"/>
            <a:ext cx="5492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30258" y="2205926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Nd</a:t>
            </a:r>
            <a:endParaRPr lang="fr-FR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357766" y="3388197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Si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398758" y="601268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Sr</a:t>
            </a:r>
            <a:endParaRPr lang="fr-FR" sz="20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675138" y="1172458"/>
            <a:ext cx="682628" cy="74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2575999" y="2331361"/>
            <a:ext cx="682628" cy="74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395315" y="3513632"/>
            <a:ext cx="682628" cy="74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1296144" y="6263363"/>
            <a:ext cx="1816156" cy="373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(14)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1" y="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First </a:t>
            </a:r>
            <a:r>
              <a:rPr lang="fr-FR" sz="2800" b="1" dirty="0" err="1" smtClean="0">
                <a:solidFill>
                  <a:srgbClr val="FFFF00"/>
                </a:solidFill>
              </a:rPr>
              <a:t>Intermediate</a:t>
            </a:r>
            <a:r>
              <a:rPr lang="fr-FR" sz="2800" b="1" dirty="0" smtClean="0">
                <a:solidFill>
                  <a:srgbClr val="FFFF00"/>
                </a:solidFill>
              </a:rPr>
              <a:t> conclusion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3094" y="1734993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Th</a:t>
            </a:r>
            <a:endParaRPr lang="fr-FR" sz="2000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2587850" y="1860428"/>
            <a:ext cx="682628" cy="74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115616" y="512570"/>
            <a:ext cx="0" cy="6002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103423" y="6342383"/>
            <a:ext cx="25837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Particulate</a:t>
            </a:r>
            <a:r>
              <a:rPr lang="fr-FR" dirty="0" smtClean="0"/>
              <a:t>/</a:t>
            </a:r>
            <a:r>
              <a:rPr lang="fr-FR" dirty="0" err="1" smtClean="0"/>
              <a:t>dissolved</a:t>
            </a:r>
            <a:r>
              <a:rPr lang="fr-FR" dirty="0" smtClean="0"/>
              <a:t> </a:t>
            </a:r>
            <a:r>
              <a:rPr lang="fr-FR" sz="2000" dirty="0" smtClean="0"/>
              <a:t>flux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Processus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Desorption or Dissolution?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Which phase (Fe-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coating) or mineral (primary or secondary)?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Kinetic?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86157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Batch experiments</a:t>
            </a:r>
            <a:br>
              <a:rPr lang="en-US" sz="4000" dirty="0" smtClean="0">
                <a:solidFill>
                  <a:srgbClr val="FFFF99"/>
                </a:solidFill>
              </a:rPr>
            </a:br>
            <a:r>
              <a:rPr lang="en-US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(Jones et al, 2012a,b; Pearce et al, 2013)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229600" cy="26638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S</a:t>
            </a:r>
            <a:r>
              <a:rPr lang="en-US" sz="2400" dirty="0" smtClean="0">
                <a:solidFill>
                  <a:srgbClr val="FFFF99"/>
                </a:solidFill>
              </a:rPr>
              <a:t>ediment </a:t>
            </a:r>
            <a:r>
              <a:rPr lang="en-US" sz="2400" dirty="0">
                <a:solidFill>
                  <a:srgbClr val="FFFF99"/>
                </a:solidFill>
              </a:rPr>
              <a:t>samples </a:t>
            </a:r>
            <a:r>
              <a:rPr lang="en-US" sz="2500" dirty="0">
                <a:solidFill>
                  <a:srgbClr val="FFFF99"/>
                </a:solidFill>
              </a:rPr>
              <a:t>were mixed with open ocean seawater</a:t>
            </a:r>
          </a:p>
          <a:p>
            <a:pPr>
              <a:buFontTx/>
              <a:buNone/>
            </a:pPr>
            <a:r>
              <a:rPr lang="en-US" sz="2500" dirty="0">
                <a:solidFill>
                  <a:srgbClr val="FFFF99"/>
                </a:solidFill>
              </a:rPr>
              <a:t> (water of southern origin</a:t>
            </a:r>
            <a:r>
              <a:rPr lang="en-US" sz="2500" dirty="0">
                <a:solidFill>
                  <a:srgbClr val="FFFF99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rgbClr val="FFFF99"/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rgbClr val="FFFF99"/>
                </a:solidFill>
                <a:latin typeface="Arial Narrow" pitchFamily="34" charset="0"/>
              </a:rPr>
              <a:t>Nd</a:t>
            </a:r>
            <a:r>
              <a:rPr lang="en-US" sz="2400" dirty="0">
                <a:solidFill>
                  <a:srgbClr val="FFFF99"/>
                </a:solidFill>
                <a:latin typeface="Arial Narrow" pitchFamily="34" charset="0"/>
              </a:rPr>
              <a:t> = -9.6</a:t>
            </a:r>
            <a:r>
              <a:rPr lang="en-US" sz="2500" dirty="0">
                <a:solidFill>
                  <a:srgbClr val="FFFF99"/>
                </a:solidFill>
                <a:latin typeface="Arial Narrow" pitchFamily="34" charset="0"/>
              </a:rPr>
              <a:t>)</a:t>
            </a:r>
            <a:endParaRPr lang="en-US" sz="2400" dirty="0">
              <a:solidFill>
                <a:srgbClr val="FFFF99"/>
              </a:solidFill>
              <a:latin typeface="Arial Narrow" pitchFamily="34" charset="0"/>
            </a:endParaRP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Marine top core from Kerguelen plateau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 (station C1, 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Nd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 = -1.4)</a:t>
            </a: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Estuarine sediment from SW Iceland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(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Nd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 = +7.2)</a:t>
            </a: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Riverine 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bedload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Sediment from SW Iceland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(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Nd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 = +7.5)</a:t>
            </a:r>
          </a:p>
          <a:p>
            <a:pPr>
              <a:buFontTx/>
              <a:buNone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7" name="Content Placeholder 3" descr="C-Avant-BEC-Image_1-x3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92950" y="3141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859338" y="4365625"/>
            <a:ext cx="434975" cy="5032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alpha val="2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427538" y="4876800"/>
            <a:ext cx="1295876" cy="179387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32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00957" y="5219387"/>
            <a:ext cx="1556956" cy="9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30 l SW</a:t>
            </a:r>
          </a:p>
          <a:p>
            <a:r>
              <a:rPr lang="fr-FR"/>
              <a:t>1g/l</a:t>
            </a:r>
          </a:p>
          <a:p>
            <a:r>
              <a:rPr lang="fr-FR"/>
              <a:t>4 months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3528" y="5834750"/>
            <a:ext cx="38891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99"/>
                </a:solidFill>
              </a:rPr>
              <a:t>Sr, REE, Si </a:t>
            </a:r>
            <a:r>
              <a:rPr lang="fr-FR" sz="2000" b="1" dirty="0" err="1">
                <a:solidFill>
                  <a:srgbClr val="FFFF99"/>
                </a:solidFill>
              </a:rPr>
              <a:t>aliquots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taken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weekly</a:t>
            </a:r>
            <a:endParaRPr lang="fr-FR" sz="2000" b="1" dirty="0">
              <a:solidFill>
                <a:srgbClr val="FFFF99"/>
              </a:solidFill>
            </a:endParaRPr>
          </a:p>
          <a:p>
            <a:r>
              <a:rPr lang="fr-FR" sz="2000" b="1" dirty="0" err="1">
                <a:solidFill>
                  <a:srgbClr val="FFFF99"/>
                </a:solidFill>
              </a:rPr>
              <a:t>Nd</a:t>
            </a:r>
            <a:r>
              <a:rPr lang="fr-FR" sz="2000" b="1" dirty="0">
                <a:solidFill>
                  <a:srgbClr val="FFFF99"/>
                </a:solidFill>
              </a:rPr>
              <a:t> IC </a:t>
            </a:r>
            <a:r>
              <a:rPr lang="fr-FR" sz="2000" b="1" dirty="0" err="1">
                <a:solidFill>
                  <a:srgbClr val="FFFF99"/>
                </a:solidFill>
              </a:rPr>
              <a:t>aliquots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taken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every</a:t>
            </a:r>
            <a:r>
              <a:rPr lang="fr-FR" sz="2000" b="1" dirty="0">
                <a:solidFill>
                  <a:srgbClr val="FFFF99"/>
                </a:solidFill>
              </a:rPr>
              <a:t> 2 </a:t>
            </a:r>
            <a:r>
              <a:rPr lang="fr-FR" sz="2000" b="1" dirty="0" err="1">
                <a:solidFill>
                  <a:srgbClr val="FFFF99"/>
                </a:solidFill>
              </a:rPr>
              <a:t>weeks</a:t>
            </a:r>
            <a:endParaRPr lang="fr-FR" sz="2000" b="1" dirty="0">
              <a:solidFill>
                <a:srgbClr val="FFFF99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91680" y="5308435"/>
            <a:ext cx="1528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Batch reactors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87900" y="4868863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-9.6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88125" y="530066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-1.4 to +7.5</a:t>
            </a:r>
          </a:p>
        </p:txBody>
      </p:sp>
      <p:pic>
        <p:nvPicPr>
          <p:cNvPr id="19" name="Content Placeholder 3" descr="C-Avant-BEC-Image_1-x3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453188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 rot="9442995">
            <a:off x="5148263" y="6021388"/>
            <a:ext cx="1295400" cy="287338"/>
          </a:xfrm>
          <a:prstGeom prst="curvedUpArrow">
            <a:avLst>
              <a:gd name="adj1" fmla="val 90166"/>
              <a:gd name="adj2" fmla="val 180331"/>
              <a:gd name="adj3" fmla="val 333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(1)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Jeandel et al; Traces and tracers, Liège, 2011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6764387" y="5589589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/>
              <a:t>Hours</a:t>
            </a:r>
            <a:endParaRPr lang="fr-FR" dirty="0"/>
          </a:p>
        </p:txBody>
      </p:sp>
      <p:graphicFrame>
        <p:nvGraphicFramePr>
          <p:cNvPr id="71684" name="Chart 3"/>
          <p:cNvGraphicFramePr>
            <a:graphicFrameLocks noChangeAspect="1"/>
          </p:cNvGraphicFramePr>
          <p:nvPr/>
        </p:nvGraphicFramePr>
        <p:xfrm>
          <a:off x="10668000" y="95250"/>
          <a:ext cx="619125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" name="Graphique" r:id="rId4" imgW="6191250" imgH="3352800" progId="Excel.Chart.8">
                  <p:embed/>
                </p:oleObj>
              </mc:Choice>
              <mc:Fallback>
                <p:oleObj name="Graphique" r:id="rId4" imgW="6191250" imgH="33528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95250"/>
                        <a:ext cx="6191250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Chart 4"/>
          <p:cNvGraphicFramePr>
            <a:graphicFrameLocks noChangeAspect="1"/>
          </p:cNvGraphicFramePr>
          <p:nvPr/>
        </p:nvGraphicFramePr>
        <p:xfrm>
          <a:off x="10668000" y="3752850"/>
          <a:ext cx="619125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" name="Graphique" r:id="rId6" imgW="6191250" imgH="3352800" progId="Excel.Chart.8">
                  <p:embed/>
                </p:oleObj>
              </mc:Choice>
              <mc:Fallback>
                <p:oleObj name="Graphique" r:id="rId6" imgW="6191250" imgH="33528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3752850"/>
                        <a:ext cx="6191250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9209665"/>
              </p:ext>
            </p:extLst>
          </p:nvPr>
        </p:nvGraphicFramePr>
        <p:xfrm>
          <a:off x="1433909" y="337403"/>
          <a:ext cx="6276182" cy="339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" name="Graphique" r:id="rId8" imgW="6200775" imgH="3352800" progId="Excel.Chart.8">
                  <p:embed/>
                </p:oleObj>
              </mc:Choice>
              <mc:Fallback>
                <p:oleObj name="Graphique" r:id="rId8" imgW="6200775" imgH="3352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909" y="337403"/>
                        <a:ext cx="6276182" cy="339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3406208" y="1034212"/>
            <a:ext cx="0" cy="124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406208" y="2061324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 </a:t>
            </a:r>
            <a:r>
              <a:rPr lang="fr-FR" b="1" dirty="0" err="1">
                <a:solidFill>
                  <a:srgbClr val="FF0000"/>
                </a:solidFill>
              </a:rPr>
              <a:t>month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2719784" y="1646065"/>
            <a:ext cx="2795588" cy="0"/>
          </a:xfrm>
          <a:prstGeom prst="line">
            <a:avLst/>
          </a:prstGeom>
          <a:noFill/>
          <a:ln w="25400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8859" y="2785224"/>
            <a:ext cx="207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Arial Narrow" pitchFamily="34" charset="0"/>
              </a:rPr>
              <a:t>Initial </a:t>
            </a:r>
            <a:r>
              <a:rPr lang="fr-FR" b="1" dirty="0" err="1">
                <a:solidFill>
                  <a:schemeClr val="accent2"/>
                </a:solidFill>
                <a:latin typeface="Arial Narrow" pitchFamily="34" charset="0"/>
              </a:rPr>
              <a:t>Sw</a:t>
            </a:r>
            <a:r>
              <a:rPr lang="fr-FR" b="1" dirty="0">
                <a:solidFill>
                  <a:schemeClr val="accent2"/>
                </a:solidFill>
                <a:latin typeface="Arial Narrow" pitchFamily="34" charset="0"/>
              </a:rPr>
              <a:t> value = -9.6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2399109" y="2475661"/>
            <a:ext cx="320675" cy="30956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604272" y="1477790"/>
            <a:ext cx="46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folHlink"/>
                </a:solidFill>
                <a:latin typeface="Arial Narrow" pitchFamily="34" charset="0"/>
              </a:rPr>
              <a:t>-1.4</a:t>
            </a:r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2393950" y="3730582"/>
            <a:ext cx="577850" cy="77152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2559447" y="1858918"/>
            <a:ext cx="576262" cy="77152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6734572" y="1714456"/>
            <a:ext cx="792162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6226572" y="1477790"/>
            <a:ext cx="130016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Kerguelen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175986" y="1051088"/>
            <a:ext cx="1368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Iceland</a:t>
            </a:r>
            <a:r>
              <a:rPr lang="fr-FR" b="1" dirty="0">
                <a:solidFill>
                  <a:schemeClr val="tx2"/>
                </a:solidFill>
              </a:rPr>
              <a:t> Riv</a:t>
            </a:r>
            <a:r>
              <a:rPr lang="fr-FR" b="1" dirty="0" smtClean="0">
                <a:solidFill>
                  <a:schemeClr val="accent2"/>
                </a:solidFill>
              </a:rPr>
              <a:t>. </a:t>
            </a:r>
            <a:endParaRPr lang="fr-FR" b="1" dirty="0">
              <a:solidFill>
                <a:srgbClr val="A27914"/>
              </a:solidFill>
            </a:endParaRP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2778522" y="911279"/>
            <a:ext cx="273685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5604272" y="727922"/>
            <a:ext cx="490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Arial Narrow" pitchFamily="34" charset="0"/>
              </a:rPr>
              <a:t>7.2</a:t>
            </a:r>
          </a:p>
          <a:p>
            <a:endParaRPr lang="fr-FR" dirty="0"/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6734572" y="2795543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 err="1"/>
              <a:t>Hours</a:t>
            </a:r>
            <a:endParaRPr lang="fr-FR" dirty="0"/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6185378" y="788115"/>
            <a:ext cx="1454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9A611C"/>
                </a:solidFill>
              </a:rPr>
              <a:t>Iceland</a:t>
            </a:r>
            <a:r>
              <a:rPr lang="fr-FR" b="1" dirty="0">
                <a:solidFill>
                  <a:srgbClr val="9A611C"/>
                </a:solidFill>
              </a:rPr>
              <a:t> Est.</a:t>
            </a:r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2809308" y="788115"/>
            <a:ext cx="2736850" cy="0"/>
          </a:xfrm>
          <a:prstGeom prst="line">
            <a:avLst/>
          </a:prstGeom>
          <a:noFill/>
          <a:ln w="25400">
            <a:solidFill>
              <a:srgbClr val="99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639439" y="418783"/>
            <a:ext cx="100373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99"/>
                </a:solidFill>
              </a:rPr>
              <a:t>ISOTOPE</a:t>
            </a:r>
            <a:endParaRPr lang="fr-FR" b="1" dirty="0">
              <a:solidFill>
                <a:srgbClr val="FFFF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236" y="16005"/>
            <a:ext cx="398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FF99"/>
                </a:solidFill>
              </a:rPr>
              <a:t>Nd</a:t>
            </a:r>
            <a:r>
              <a:rPr lang="fr-FR" sz="2400" b="1" dirty="0" smtClean="0">
                <a:solidFill>
                  <a:srgbClr val="FFFF99"/>
                </a:solidFill>
              </a:rPr>
              <a:t> </a:t>
            </a:r>
            <a:r>
              <a:rPr lang="fr-FR" sz="2400" b="1" dirty="0" err="1" smtClean="0">
                <a:solidFill>
                  <a:srgbClr val="FFFF99"/>
                </a:solidFill>
              </a:rPr>
              <a:t>results</a:t>
            </a:r>
            <a:r>
              <a:rPr lang="fr-FR" sz="2400" b="1" dirty="0" smtClean="0">
                <a:solidFill>
                  <a:srgbClr val="FFFF99"/>
                </a:solidFill>
              </a:rPr>
              <a:t> (Pearce et al, 2013)</a:t>
            </a:r>
            <a:endParaRPr lang="fr-FR" sz="2400" b="1" dirty="0">
              <a:solidFill>
                <a:srgbClr val="FFFF99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433909" y="3691872"/>
            <a:ext cx="6276975" cy="3021013"/>
            <a:chOff x="1433909" y="3691872"/>
            <a:chExt cx="6276975" cy="3021013"/>
          </a:xfrm>
        </p:grpSpPr>
        <p:grpSp>
          <p:nvGrpSpPr>
            <p:cNvPr id="4" name="Groupe 3"/>
            <p:cNvGrpSpPr/>
            <p:nvPr/>
          </p:nvGrpSpPr>
          <p:grpSpPr>
            <a:xfrm>
              <a:off x="1433909" y="3691872"/>
              <a:ext cx="6276975" cy="3021013"/>
              <a:chOff x="1134477" y="3707170"/>
              <a:chExt cx="6276975" cy="3021013"/>
            </a:xfrm>
          </p:grpSpPr>
          <p:graphicFrame>
            <p:nvGraphicFramePr>
              <p:cNvPr id="7168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268840"/>
                  </p:ext>
                </p:extLst>
              </p:nvPr>
            </p:nvGraphicFramePr>
            <p:xfrm>
              <a:off x="1134477" y="3707170"/>
              <a:ext cx="6276975" cy="3021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81" name="Graphique" r:id="rId10" imgW="6038850" imgH="2838450" progId="Excel.Chart.8">
                      <p:embed/>
                    </p:oleObj>
                  </mc:Choice>
                  <mc:Fallback>
                    <p:oleObj name="Graphique" r:id="rId10" imgW="6038850" imgH="28384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4477" y="3707170"/>
                            <a:ext cx="6276975" cy="3021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ZoneTexte 29"/>
              <p:cNvSpPr txBox="1"/>
              <p:nvPr/>
            </p:nvSpPr>
            <p:spPr>
              <a:xfrm>
                <a:off x="5493565" y="3747805"/>
                <a:ext cx="1846531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FF99"/>
                    </a:solidFill>
                  </a:rPr>
                  <a:t>CONCENTRATION</a:t>
                </a:r>
                <a:endParaRPr lang="fr-FR" b="1" dirty="0">
                  <a:solidFill>
                    <a:srgbClr val="FFFF99"/>
                  </a:solidFill>
                </a:endParaRPr>
              </a:p>
            </p:txBody>
          </p:sp>
        </p:grp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6551089" y="4408886"/>
              <a:ext cx="1038108" cy="89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266253" y="5226784"/>
            <a:ext cx="7200800" cy="1631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FF99"/>
                </a:solidFill>
              </a:rPr>
              <a:t>IC: </a:t>
            </a:r>
            <a:r>
              <a:rPr lang="fr-FR" sz="2000" b="1" dirty="0" err="1">
                <a:solidFill>
                  <a:srgbClr val="FFFF99"/>
                </a:solidFill>
              </a:rPr>
              <a:t>Nd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rapid</a:t>
            </a:r>
            <a:r>
              <a:rPr lang="fr-FR" sz="2000" b="1" dirty="0">
                <a:solidFill>
                  <a:srgbClr val="FFFF99"/>
                </a:solidFill>
              </a:rPr>
              <a:t> release (0.2 to 2% of </a:t>
            </a:r>
            <a:r>
              <a:rPr lang="fr-FR" sz="2000" b="1" dirty="0" err="1">
                <a:solidFill>
                  <a:srgbClr val="FFFF99"/>
                </a:solidFill>
              </a:rPr>
              <a:t>Nd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contained</a:t>
            </a:r>
            <a:r>
              <a:rPr lang="fr-FR" sz="2000" b="1" dirty="0">
                <a:solidFill>
                  <a:srgbClr val="FFFF99"/>
                </a:solidFill>
              </a:rPr>
              <a:t> in the KER </a:t>
            </a:r>
            <a:r>
              <a:rPr lang="fr-FR" sz="2000" b="1" dirty="0" err="1">
                <a:solidFill>
                  <a:srgbClr val="FFFF99"/>
                </a:solidFill>
              </a:rPr>
              <a:t>basalt</a:t>
            </a:r>
            <a:r>
              <a:rPr lang="fr-FR" sz="2000" b="1" dirty="0" smtClean="0">
                <a:solidFill>
                  <a:srgbClr val="FFFF99"/>
                </a:solidFill>
              </a:rPr>
              <a:t>)</a:t>
            </a:r>
          </a:p>
          <a:p>
            <a:endParaRPr lang="fr-FR" sz="2000" b="1" dirty="0">
              <a:solidFill>
                <a:srgbClr val="FFFF99"/>
              </a:solidFill>
            </a:endParaRPr>
          </a:p>
          <a:p>
            <a:r>
              <a:rPr lang="fr-FR" sz="2000" b="1" dirty="0">
                <a:solidFill>
                  <a:srgbClr val="FFFF99"/>
                </a:solidFill>
              </a:rPr>
              <a:t>Cc: </a:t>
            </a:r>
            <a:r>
              <a:rPr lang="fr-FR" sz="2000" b="1" dirty="0" err="1">
                <a:solidFill>
                  <a:srgbClr val="FFFF99"/>
                </a:solidFill>
              </a:rPr>
              <a:t>Nd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scavenging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err="1">
                <a:solidFill>
                  <a:srgbClr val="FFFF99"/>
                </a:solidFill>
              </a:rPr>
              <a:t>after</a:t>
            </a:r>
            <a:r>
              <a:rPr lang="fr-FR" sz="2000" b="1" dirty="0">
                <a:solidFill>
                  <a:srgbClr val="FFFF99"/>
                </a:solidFill>
              </a:rPr>
              <a:t> release: </a:t>
            </a:r>
            <a:r>
              <a:rPr lang="fr-FR" sz="2000" b="1" dirty="0" err="1">
                <a:solidFill>
                  <a:srgbClr val="FFFF99"/>
                </a:solidFill>
              </a:rPr>
              <a:t>secondary</a:t>
            </a:r>
            <a:r>
              <a:rPr lang="fr-FR" sz="2000" b="1" dirty="0">
                <a:solidFill>
                  <a:srgbClr val="FFFF99"/>
                </a:solidFill>
              </a:rPr>
              <a:t> </a:t>
            </a:r>
            <a:r>
              <a:rPr lang="fr-FR" sz="2000" b="1" dirty="0" smtClean="0">
                <a:solidFill>
                  <a:srgbClr val="FFFF99"/>
                </a:solidFill>
              </a:rPr>
              <a:t>phases = </a:t>
            </a:r>
          </a:p>
          <a:p>
            <a:endParaRPr lang="fr-FR" sz="2000" b="1" dirty="0" smtClean="0">
              <a:solidFill>
                <a:srgbClr val="FFFF99"/>
              </a:solidFill>
            </a:endParaRPr>
          </a:p>
          <a:p>
            <a:r>
              <a:rPr lang="fr-FR" sz="2000" b="1" dirty="0">
                <a:solidFill>
                  <a:srgbClr val="FFFF99"/>
                </a:solidFill>
              </a:rPr>
              <a:t>	</a:t>
            </a:r>
            <a:r>
              <a:rPr lang="fr-FR" sz="2000" b="1" dirty="0" smtClean="0">
                <a:solidFill>
                  <a:srgbClr val="FFFF99"/>
                </a:solidFill>
              </a:rPr>
              <a:t>      </a:t>
            </a:r>
            <a:r>
              <a:rPr lang="fr-FR" sz="2000" dirty="0" smtClean="0">
                <a:solidFill>
                  <a:srgbClr val="FFFF99"/>
                </a:solidFill>
              </a:rPr>
              <a:t>REE </a:t>
            </a:r>
            <a:r>
              <a:rPr lang="fr-FR" sz="2000" dirty="0" err="1" smtClean="0">
                <a:solidFill>
                  <a:srgbClr val="FFFF99"/>
                </a:solidFill>
              </a:rPr>
              <a:t>phosphatemineral</a:t>
            </a:r>
            <a:r>
              <a:rPr lang="fr-FR" sz="2000" dirty="0" smtClean="0">
                <a:solidFill>
                  <a:srgbClr val="FFFF99"/>
                </a:solidFill>
              </a:rPr>
              <a:t> </a:t>
            </a:r>
            <a:r>
              <a:rPr lang="fr-FR" sz="2000" dirty="0" err="1" smtClean="0">
                <a:solidFill>
                  <a:srgbClr val="FFFF99"/>
                </a:solidFill>
              </a:rPr>
              <a:t>rhabdophane</a:t>
            </a:r>
            <a:r>
              <a:rPr lang="fr-FR" sz="2000" dirty="0" smtClean="0">
                <a:solidFill>
                  <a:srgbClr val="FFFF99"/>
                </a:solidFill>
              </a:rPr>
              <a:t> (REE(PO4)nH2O</a:t>
            </a:r>
            <a:r>
              <a:rPr lang="fr-FR" sz="2000" dirty="0">
                <a:solidFill>
                  <a:srgbClr val="FFFF99"/>
                </a:solidFill>
              </a:rPr>
              <a:t>) </a:t>
            </a:r>
            <a:r>
              <a:rPr lang="fr-FR" sz="2000" b="1" dirty="0" smtClean="0">
                <a:solidFill>
                  <a:srgbClr val="FFFF99"/>
                </a:solidFill>
              </a:rPr>
              <a:t>?</a:t>
            </a:r>
            <a:endParaRPr lang="fr-FR" sz="2000" b="1" dirty="0">
              <a:solidFill>
                <a:srgbClr val="FFFF99"/>
              </a:solidFill>
            </a:endParaRP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2423716" y="4067017"/>
            <a:ext cx="576262" cy="77152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(4)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/>
      <p:bldP spid="71700" grpId="0" animBg="1"/>
      <p:bldP spid="71701" grpId="0" animBg="1"/>
      <p:bldP spid="71702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7632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Silica release?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33846"/>
              </p:ext>
            </p:extLst>
          </p:nvPr>
        </p:nvGraphicFramePr>
        <p:xfrm>
          <a:off x="323528" y="1556792"/>
          <a:ext cx="838842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47858" y="3429000"/>
            <a:ext cx="1358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5°C</a:t>
            </a:r>
          </a:p>
          <a:p>
            <a:pPr algn="ctr"/>
            <a:r>
              <a:rPr lang="fr-FR" b="1" dirty="0"/>
              <a:t>Si(OH)4 x 10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98968" y="2543865"/>
            <a:ext cx="1319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25°C</a:t>
            </a:r>
          </a:p>
          <a:p>
            <a:pPr algn="ctr"/>
            <a:r>
              <a:rPr lang="fr-FR" b="1" dirty="0"/>
              <a:t>Si(OH)</a:t>
            </a:r>
            <a:r>
              <a:rPr lang="fr-FR" b="1" baseline="-25000" dirty="0"/>
              <a:t>4</a:t>
            </a:r>
            <a:r>
              <a:rPr lang="fr-FR" b="1" dirty="0"/>
              <a:t> x 20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(6)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88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(7)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FFFF99"/>
                </a:solidFill>
              </a:rPr>
              <a:t>Weathering Processes….</a:t>
            </a:r>
            <a:endParaRPr lang="fr-FR" dirty="0" smtClean="0">
              <a:solidFill>
                <a:srgbClr val="FFFF99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71550" y="1628775"/>
            <a:ext cx="2663825" cy="1192213"/>
          </a:xfrm>
          <a:prstGeom prst="rect">
            <a:avLst/>
          </a:prstGeom>
          <a:solidFill>
            <a:srgbClr val="E2FA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Chemical Weathering</a:t>
            </a:r>
          </a:p>
          <a:p>
            <a:pPr algn="ctr" eaLnBrk="1" hangingPunct="1">
              <a:spcBef>
                <a:spcPct val="50000"/>
              </a:spcBef>
            </a:pP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8196" name="Rectangle 5" descr="Water droplets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763713" y="5589588"/>
            <a:ext cx="467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  Ocean</a:t>
            </a:r>
            <a:endParaRPr lang="fr-FR" sz="2800" b="1">
              <a:solidFill>
                <a:srgbClr val="000099"/>
              </a:solidFill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835150" y="2852738"/>
            <a:ext cx="1441450" cy="2016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411413" y="33575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CCFF"/>
                </a:solidFill>
              </a:rPr>
              <a:t>Dissolved load</a:t>
            </a:r>
            <a:endParaRPr lang="fr-FR" b="1">
              <a:solidFill>
                <a:srgbClr val="CCCCFF"/>
              </a:solidFill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787900" y="1412875"/>
            <a:ext cx="2663825" cy="1741488"/>
          </a:xfrm>
          <a:prstGeom prst="rect">
            <a:avLst/>
          </a:prstGeom>
          <a:solidFill>
            <a:srgbClr val="E2FA6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Mechanical Weathering or Denudation</a:t>
            </a:r>
          </a:p>
          <a:p>
            <a:pPr eaLnBrk="1" hangingPunct="1">
              <a:spcBef>
                <a:spcPct val="50000"/>
              </a:spcBef>
            </a:pPr>
            <a:endParaRPr lang="fr-FR" b="1" dirty="0">
              <a:solidFill>
                <a:srgbClr val="000099"/>
              </a:solidFill>
            </a:endParaRP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5148263" y="3284538"/>
            <a:ext cx="107950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011863" y="3860800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CCFF"/>
                </a:solidFill>
              </a:rPr>
              <a:t>Particulate Transport</a:t>
            </a:r>
            <a:endParaRPr lang="fr-FR" b="1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(8)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16903" y="659318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Olivine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6593184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Plagioclase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Second Intermediate conclusion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1186027"/>
            <a:ext cx="8634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*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Particulate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material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chemically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reactive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olivine &amp; plagioclase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susceptible to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alteration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2492896"/>
            <a:ext cx="8884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* Dissolution of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lithogenic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material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by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precipitation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of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secondary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phases,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strongly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suspected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8677" y="3674729"/>
            <a:ext cx="8905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* Trace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elements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Sr, 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Mn, Ba, Ni 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 &amp; major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ones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(Si, </a:t>
            </a:r>
            <a:r>
              <a:rPr lang="fr-FR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 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are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implied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1077" y="4763615"/>
            <a:ext cx="637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*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Kinetic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rapid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weekly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monthly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scale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4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Jeandel et al; Traces and tracers, Liège, 2011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fr-FR" sz="3200">
                <a:solidFill>
                  <a:schemeClr val="accent2"/>
                </a:solidFill>
                <a:latin typeface="Arial Narrow" pitchFamily="34" charset="0"/>
              </a:rPr>
              <a:t>Other elements that are released</a:t>
            </a:r>
            <a:br>
              <a:rPr lang="fr-FR" sz="320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fr-FR" sz="1600">
                <a:solidFill>
                  <a:schemeClr val="accent2"/>
                </a:solidFill>
                <a:latin typeface="Arial Narrow" pitchFamily="34" charset="0"/>
              </a:rPr>
              <a:t>(similar experiments not shown here)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259632" y="1412776"/>
          <a:ext cx="6627719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951" name="TextBox 6"/>
          <p:cNvSpPr txBox="1">
            <a:spLocks noChangeArrowheads="1"/>
          </p:cNvSpPr>
          <p:nvPr/>
        </p:nvSpPr>
        <p:spPr bwMode="auto">
          <a:xfrm rot="-5400000">
            <a:off x="-995362" y="3551238"/>
            <a:ext cx="414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Relative  concentration in seawater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732588" y="40767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Si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711950" y="36655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CCCC"/>
                </a:solidFill>
              </a:rPr>
              <a:t>Ba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711950" y="30892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A27914"/>
                </a:solidFill>
              </a:rPr>
              <a:t>Ni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84975" y="143192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99CC"/>
                </a:solidFill>
              </a:rPr>
              <a:t>Mn</a:t>
            </a:r>
          </a:p>
        </p:txBody>
      </p:sp>
    </p:spTree>
    <p:extLst>
      <p:ext uri="{BB962C8B-B14F-4D97-AF65-F5344CB8AC3E}">
        <p14:creationId xmlns:p14="http://schemas.microsoft.com/office/powerpoint/2010/main" val="356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5508104" y="0"/>
            <a:ext cx="363168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Conclusions &amp; </a:t>
            </a: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Consequences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(1)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Conclusions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4236" y="1181943"/>
            <a:ext cx="8753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Weathering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particulate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load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0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suspended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0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bedload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0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margin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0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sediments</a:t>
            </a:r>
            <a:r>
              <a:rPr lang="fr-FR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can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significantly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affect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oceanic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budget of isotopes &amp;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elements</a:t>
            </a:r>
            <a:endParaRPr lang="fr-FR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682" y="2204864"/>
            <a:ext cx="8078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processus -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previously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unconsidered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might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help to balance</a:t>
            </a:r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marine Sr,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Si cycles and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likely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Th, Ba, Mg…</a:t>
            </a:r>
          </a:p>
          <a:p>
            <a:r>
              <a:rPr lang="fr-FR" sz="2400" i="1" dirty="0" smtClean="0">
                <a:solidFill>
                  <a:srgbClr val="FFFF00"/>
                </a:solidFill>
              </a:rPr>
              <a:t>Ni, Cu, Zn, Mn: Cameron, </a:t>
            </a:r>
            <a:r>
              <a:rPr lang="fr-FR" sz="2400" i="1" dirty="0" err="1" smtClean="0">
                <a:solidFill>
                  <a:srgbClr val="FFFF00"/>
                </a:solidFill>
              </a:rPr>
              <a:t>Little</a:t>
            </a:r>
            <a:r>
              <a:rPr lang="fr-FR" sz="2400" i="1" dirty="0" smtClean="0">
                <a:solidFill>
                  <a:srgbClr val="FFFF00"/>
                </a:solidFill>
              </a:rPr>
              <a:t>, Vance (all </a:t>
            </a:r>
            <a:r>
              <a:rPr lang="fr-FR" sz="2400" i="1" dirty="0" err="1" smtClean="0">
                <a:solidFill>
                  <a:srgbClr val="FFFF00"/>
                </a:solidFill>
              </a:rPr>
              <a:t>published</a:t>
            </a:r>
            <a:r>
              <a:rPr lang="fr-FR" sz="2400" i="1" dirty="0" smtClean="0">
                <a:solidFill>
                  <a:srgbClr val="FFFF00"/>
                </a:solidFill>
              </a:rPr>
              <a:t> in 2014)</a:t>
            </a:r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236" y="3573016"/>
            <a:ext cx="885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weathered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fraction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includes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significant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lithogenic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component </a:t>
            </a:r>
          </a:p>
          <a:p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(feldspath and olivine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being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among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sensitive)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7682" y="4495055"/>
            <a:ext cx="88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Kinetic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process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rapid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within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month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7682" y="5157192"/>
            <a:ext cx="885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by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secondary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phase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precipitation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might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affect more the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isotopic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than</a:t>
            </a:r>
            <a:r>
              <a:rPr lang="fr-FR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concentration budgets</a:t>
            </a:r>
          </a:p>
        </p:txBody>
      </p:sp>
    </p:spTree>
    <p:extLst>
      <p:ext uri="{BB962C8B-B14F-4D97-AF65-F5344CB8AC3E}">
        <p14:creationId xmlns:p14="http://schemas.microsoft.com/office/powerpoint/2010/main" val="1024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5508104" y="0"/>
            <a:ext cx="363168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Conclusions &amp; </a:t>
            </a: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Consequences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(2)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Consequences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980728"/>
            <a:ext cx="82675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Marine Sr cycle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differences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in the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reactivity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basaltic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crustal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particles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suggest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that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solid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load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weathering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might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help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account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for part of the « 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missing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Sr flux »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 the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ocean</a:t>
            </a:r>
            <a:r>
              <a:rPr lang="fr-FR" sz="2800" dirty="0" smtClean="0">
                <a:solidFill>
                  <a:srgbClr val="FFFF00"/>
                </a:solidFill>
              </a:rPr>
              <a:t>. Impact on the </a:t>
            </a:r>
            <a:r>
              <a:rPr lang="fr-FR" sz="2800" dirty="0" err="1" smtClean="0">
                <a:solidFill>
                  <a:srgbClr val="FFFF00"/>
                </a:solidFill>
              </a:rPr>
              <a:t>geological</a:t>
            </a:r>
            <a:r>
              <a:rPr lang="fr-FR" sz="2800" dirty="0" smtClean="0">
                <a:solidFill>
                  <a:srgbClr val="FFFF00"/>
                </a:solidFill>
              </a:rPr>
              <a:t> reconstitutions?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940627"/>
            <a:ext cx="90933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Marine </a:t>
            </a:r>
            <a:r>
              <a:rPr lang="fr-FR" sz="2800" dirty="0" err="1" smtClean="0">
                <a:solidFill>
                  <a:srgbClr val="FFFF00"/>
                </a:solidFill>
              </a:rPr>
              <a:t>Nd</a:t>
            </a:r>
            <a:r>
              <a:rPr lang="fr-FR" sz="2800" dirty="0" smtClean="0">
                <a:solidFill>
                  <a:srgbClr val="FFFF00"/>
                </a:solidFill>
              </a:rPr>
              <a:t>, REE cycles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consistent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with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« 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Boundary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Exchange »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hypothesis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fr-FR" sz="2800" dirty="0" smtClean="0">
                <a:solidFill>
                  <a:srgbClr val="FFFF00"/>
                </a:solidFill>
              </a:rPr>
              <a:t>Impact on </a:t>
            </a:r>
            <a:r>
              <a:rPr lang="fr-FR" sz="2800" dirty="0" err="1" smtClean="0">
                <a:solidFill>
                  <a:srgbClr val="FFFF00"/>
                </a:solidFill>
              </a:rPr>
              <a:t>its</a:t>
            </a:r>
            <a:r>
              <a:rPr lang="fr-FR" sz="2800" dirty="0" smtClean="0">
                <a:solidFill>
                  <a:srgbClr val="FFFF00"/>
                </a:solidFill>
              </a:rPr>
              <a:t> use as </a:t>
            </a:r>
            <a:r>
              <a:rPr lang="fr-FR" sz="2800" dirty="0" err="1" smtClean="0">
                <a:solidFill>
                  <a:srgbClr val="FFFF00"/>
                </a:solidFill>
              </a:rPr>
              <a:t>paleo</a:t>
            </a:r>
            <a:r>
              <a:rPr lang="fr-FR" sz="2800" dirty="0" smtClean="0">
                <a:solidFill>
                  <a:srgbClr val="FFFF00"/>
                </a:solidFill>
              </a:rPr>
              <a:t>-tracer?</a:t>
            </a:r>
            <a:endParaRPr lang="fr-FR" sz="2800" dirty="0">
              <a:solidFill>
                <a:srgbClr val="FFFF00"/>
              </a:solidFill>
            </a:endParaRPr>
          </a:p>
          <a:p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rgbClr val="FFFF00"/>
                </a:solidFill>
              </a:rPr>
              <a:t>Marine Th isotopes: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solid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load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weathering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likely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perturbates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coastal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fr-FR" sz="28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232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Th/</a:t>
            </a:r>
            <a:r>
              <a:rPr lang="fr-FR" sz="28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230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Th. </a:t>
            </a:r>
            <a:r>
              <a:rPr lang="fr-FR" sz="2800" dirty="0" smtClean="0">
                <a:solidFill>
                  <a:srgbClr val="FFFF00"/>
                </a:solidFill>
              </a:rPr>
              <a:t>Impact on </a:t>
            </a:r>
            <a:r>
              <a:rPr lang="fr-FR" sz="2800" dirty="0" err="1" smtClean="0">
                <a:solidFill>
                  <a:srgbClr val="FFFF00"/>
                </a:solidFill>
              </a:rPr>
              <a:t>its</a:t>
            </a:r>
            <a:r>
              <a:rPr lang="fr-FR" sz="2800" dirty="0" smtClean="0">
                <a:solidFill>
                  <a:srgbClr val="FFFF00"/>
                </a:solidFill>
              </a:rPr>
              <a:t> use as </a:t>
            </a:r>
            <a:r>
              <a:rPr lang="fr-FR" sz="2800" dirty="0" err="1" smtClean="0">
                <a:solidFill>
                  <a:srgbClr val="FFFF00"/>
                </a:solidFill>
              </a:rPr>
              <a:t>particle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dynamic</a:t>
            </a:r>
            <a:r>
              <a:rPr lang="fr-FR" sz="2800" dirty="0" smtClean="0">
                <a:solidFill>
                  <a:srgbClr val="FFFF00"/>
                </a:solidFill>
              </a:rPr>
              <a:t> tracer?</a:t>
            </a:r>
          </a:p>
          <a:p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5508104" y="0"/>
            <a:ext cx="363168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Conclusions &amp; </a:t>
            </a: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Consequences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(3)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Consequences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4343" y="980728"/>
            <a:ext cx="90933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rgbClr val="FFFF00"/>
              </a:solidFill>
            </a:endParaRPr>
          </a:p>
          <a:p>
            <a:r>
              <a:rPr lang="fr-FR" sz="2800" dirty="0" smtClean="0">
                <a:solidFill>
                  <a:srgbClr val="FFFF00"/>
                </a:solidFill>
              </a:rPr>
              <a:t>Marine Si concentrations and isotopes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additional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flux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increases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Si input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term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diminishes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Si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residence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time by 35 to 50% 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steady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-state; </a:t>
            </a:r>
            <a:r>
              <a:rPr lang="fr-FR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Jeandel</a:t>
            </a:r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et al, 2011; </a:t>
            </a:r>
            <a:r>
              <a:rPr lang="fr-FR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Tréguer</a:t>
            </a:r>
            <a:r>
              <a:rPr lang="fr-FR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&amp; de la Rocha, 2012) </a:t>
            </a:r>
          </a:p>
          <a:p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fr-FR" sz="2800" dirty="0" smtClean="0">
                <a:solidFill>
                  <a:srgbClr val="FFFF00"/>
                </a:solidFill>
              </a:rPr>
              <a:t>Impact on the </a:t>
            </a:r>
            <a:r>
              <a:rPr lang="fr-FR" sz="2800" dirty="0" err="1" smtClean="0">
                <a:solidFill>
                  <a:srgbClr val="FFFF00"/>
                </a:solidFill>
              </a:rPr>
              <a:t>biological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pump</a:t>
            </a:r>
            <a:endParaRPr lang="fr-FR" sz="2800" dirty="0" smtClean="0">
              <a:solidFill>
                <a:srgbClr val="FFFF00"/>
              </a:solidFill>
            </a:endParaRPr>
          </a:p>
          <a:p>
            <a:r>
              <a:rPr lang="fr-FR" sz="2800" dirty="0">
                <a:solidFill>
                  <a:srgbClr val="FFFF00"/>
                </a:solidFill>
              </a:rPr>
              <a:t>	</a:t>
            </a:r>
            <a:r>
              <a:rPr lang="fr-FR" sz="2800" dirty="0" smtClean="0">
                <a:solidFill>
                  <a:srgbClr val="FFFF00"/>
                </a:solidFill>
              </a:rPr>
              <a:t>Impact on the CO</a:t>
            </a:r>
            <a:r>
              <a:rPr lang="fr-FR" sz="2800" baseline="-25000" dirty="0" smtClean="0">
                <a:solidFill>
                  <a:srgbClr val="FFFF00"/>
                </a:solidFill>
              </a:rPr>
              <a:t>2</a:t>
            </a:r>
            <a:r>
              <a:rPr lang="fr-FR" sz="2800" dirty="0" smtClean="0">
                <a:solidFill>
                  <a:srgbClr val="FFFF00"/>
                </a:solidFill>
              </a:rPr>
              <a:t> modern cycle</a:t>
            </a:r>
          </a:p>
          <a:p>
            <a:r>
              <a:rPr lang="fr-FR" sz="2800" dirty="0">
                <a:solidFill>
                  <a:srgbClr val="FFFF00"/>
                </a:solidFill>
              </a:rPr>
              <a:t>	</a:t>
            </a:r>
            <a:r>
              <a:rPr lang="fr-FR" sz="2800" dirty="0" smtClean="0">
                <a:solidFill>
                  <a:srgbClr val="FFFF00"/>
                </a:solidFill>
              </a:rPr>
              <a:t>Impact on the </a:t>
            </a:r>
            <a:r>
              <a:rPr lang="fr-FR" sz="2800" dirty="0" err="1" smtClean="0">
                <a:solidFill>
                  <a:srgbClr val="FFFF00"/>
                </a:solidFill>
              </a:rPr>
              <a:t>climatic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models</a:t>
            </a:r>
            <a:endParaRPr lang="fr-FR" sz="2800" dirty="0" smtClean="0">
              <a:solidFill>
                <a:srgbClr val="FFFF00"/>
              </a:solidFill>
            </a:endParaRPr>
          </a:p>
          <a:p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5508104" y="0"/>
            <a:ext cx="363168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Conclusions &amp; </a:t>
            </a:r>
            <a:r>
              <a:rPr lang="fr-FR" sz="24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Consequences</a:t>
            </a: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(4)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(many) Remaining Questions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4343" y="980728"/>
            <a:ext cx="90933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rgbClr val="FFFF00"/>
              </a:solidFill>
            </a:endParaRPr>
          </a:p>
          <a:p>
            <a:r>
              <a:rPr lang="fr-FR" sz="2800" dirty="0" err="1" smtClean="0">
                <a:solidFill>
                  <a:srgbClr val="FFFF00"/>
                </a:solidFill>
              </a:rPr>
              <a:t>Other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elements</a:t>
            </a:r>
            <a:r>
              <a:rPr lang="fr-FR" sz="2800" dirty="0" smtClean="0">
                <a:solidFill>
                  <a:srgbClr val="FFFF00"/>
                </a:solidFill>
              </a:rPr>
              <a:t>?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Clearly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one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should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reconsider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land to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ocean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fluxes of all the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elements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mostly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those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the essential marine micro-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nutrient</a:t>
            </a:r>
            <a:endParaRPr lang="fr-FR" sz="2400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err="1" smtClean="0">
                <a:solidFill>
                  <a:srgbClr val="FFFF00"/>
                </a:solidFill>
              </a:rPr>
              <a:t>Particle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speciation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effect</a:t>
            </a:r>
            <a:r>
              <a:rPr lang="fr-FR" sz="2800" dirty="0" smtClean="0">
                <a:solidFill>
                  <a:srgbClr val="FFFF00"/>
                </a:solidFill>
              </a:rPr>
              <a:t>?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on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this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will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allow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best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modelling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the impact of</a:t>
            </a:r>
          </a:p>
          <a:p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such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release on a global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scale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taking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into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account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the </a:t>
            </a:r>
          </a:p>
          <a:p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geochemical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particularities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watersheds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</a:t>
            </a:r>
            <a:r>
              <a:rPr lang="fr-FR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margins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</a:t>
            </a:r>
            <a:endParaRPr lang="fr-F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</a:p>
          <a:p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Bulle ronde 4"/>
          <p:cNvSpPr/>
          <p:nvPr/>
        </p:nvSpPr>
        <p:spPr>
          <a:xfrm>
            <a:off x="4860032" y="260648"/>
            <a:ext cx="3024336" cy="12607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Thank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you</a:t>
            </a:r>
            <a:r>
              <a:rPr lang="fr-FR" sz="3200" dirty="0" smtClean="0">
                <a:solidFill>
                  <a:schemeClr val="tx1"/>
                </a:solidFill>
              </a:rPr>
              <a:t>!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FFFF99"/>
                </a:solidFill>
              </a:rPr>
              <a:t>Global mass fluxes to the ocean</a:t>
            </a:r>
            <a:endParaRPr lang="fr-FR" dirty="0" smtClean="0">
              <a:solidFill>
                <a:srgbClr val="FFFF99"/>
              </a:solidFill>
            </a:endParaRP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9063436"/>
              </p:ext>
            </p:extLst>
          </p:nvPr>
        </p:nvGraphicFramePr>
        <p:xfrm>
          <a:off x="827584" y="1551238"/>
          <a:ext cx="7416800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Chart" r:id="rId4" imgW="6286383" imgH="4438518" progId="Excel.Chart.8">
                  <p:embed/>
                </p:oleObj>
              </mc:Choice>
              <mc:Fallback>
                <p:oleObj name="Chart" r:id="rId4" imgW="6286383" imgH="443851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1238"/>
                        <a:ext cx="7416800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-252413" y="0"/>
            <a:ext cx="446405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835696" y="1943794"/>
            <a:ext cx="5888450" cy="2693190"/>
            <a:chOff x="1835696" y="1943794"/>
            <a:chExt cx="5888450" cy="2693190"/>
          </a:xfrm>
        </p:grpSpPr>
        <p:sp>
          <p:nvSpPr>
            <p:cNvPr id="2" name="Ellipse 1"/>
            <p:cNvSpPr/>
            <p:nvPr/>
          </p:nvSpPr>
          <p:spPr>
            <a:xfrm rot="19752675">
              <a:off x="4339770" y="2642464"/>
              <a:ext cx="3384376" cy="199452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835696" y="1943794"/>
              <a:ext cx="41428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C00000"/>
                  </a:solidFill>
                </a:rPr>
                <a:t>Solid flux </a:t>
              </a:r>
            </a:p>
            <a:p>
              <a:r>
                <a:rPr lang="fr-FR" sz="2400" dirty="0" smtClean="0">
                  <a:solidFill>
                    <a:srgbClr val="C00000"/>
                  </a:solidFill>
                </a:rPr>
                <a:t>= 30 times the </a:t>
              </a:r>
              <a:r>
                <a:rPr lang="fr-FR" sz="2400" dirty="0" err="1" smtClean="0">
                  <a:solidFill>
                    <a:srgbClr val="C00000"/>
                  </a:solidFill>
                </a:rPr>
                <a:t>dissolved</a:t>
              </a:r>
              <a:r>
                <a:rPr lang="fr-FR" sz="2400" dirty="0" smtClean="0">
                  <a:solidFill>
                    <a:srgbClr val="C00000"/>
                  </a:solidFill>
                </a:rPr>
                <a:t> one</a:t>
              </a:r>
            </a:p>
            <a:p>
              <a:r>
                <a:rPr lang="fr-FR" sz="2400" dirty="0" smtClean="0">
                  <a:solidFill>
                    <a:srgbClr val="C00000"/>
                  </a:solidFill>
                </a:rPr>
                <a:t>= 50 times the </a:t>
              </a:r>
              <a:r>
                <a:rPr lang="fr-FR" sz="2400" dirty="0" err="1" smtClean="0">
                  <a:solidFill>
                    <a:srgbClr val="C00000"/>
                  </a:solidFill>
                </a:rPr>
                <a:t>atmospheric</a:t>
              </a:r>
              <a:r>
                <a:rPr lang="fr-FR" sz="2400" dirty="0" smtClean="0">
                  <a:solidFill>
                    <a:srgbClr val="C00000"/>
                  </a:solidFill>
                </a:rPr>
                <a:t> one</a:t>
              </a:r>
              <a:endParaRPr lang="fr-FR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8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62103"/>
            <a:ext cx="5760640" cy="1176536"/>
          </a:xfrm>
        </p:spPr>
        <p:txBody>
          <a:bodyPr>
            <a:noAutofit/>
          </a:bodyPr>
          <a:lstStyle/>
          <a:p>
            <a:pPr algn="l"/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fr-FR" sz="2000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Nd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oceanic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distribution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follows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the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general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circulation</a:t>
            </a:r>
          </a:p>
          <a:p>
            <a:pPr algn="l"/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(in the modern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ocean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as in the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sediment</a:t>
            </a:r>
            <a:r>
              <a:rPr lang="fr-F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)</a:t>
            </a:r>
          </a:p>
          <a:p>
            <a:pPr algn="l"/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its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concentration doubles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</a:t>
            </a:r>
            <a:endParaRPr lang="fr-FR" sz="2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0"/>
            <a:ext cx="6876256" cy="76470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99"/>
                </a:solidFill>
              </a:rPr>
              <a:t>Along the </a:t>
            </a:r>
            <a:r>
              <a:rPr lang="fr-FR" sz="3200" dirty="0" err="1" smtClean="0">
                <a:solidFill>
                  <a:srgbClr val="FFFF99"/>
                </a:solidFill>
              </a:rPr>
              <a:t>general</a:t>
            </a:r>
            <a:r>
              <a:rPr lang="fr-FR" sz="3200" dirty="0" smtClean="0">
                <a:solidFill>
                  <a:srgbClr val="FFFF99"/>
                </a:solidFill>
              </a:rPr>
              <a:t> </a:t>
            </a:r>
            <a:r>
              <a:rPr lang="fr-FR" sz="3200" dirty="0" err="1" smtClean="0">
                <a:solidFill>
                  <a:srgbClr val="FFFF99"/>
                </a:solidFill>
              </a:rPr>
              <a:t>oceanic</a:t>
            </a:r>
            <a:r>
              <a:rPr lang="fr-FR" sz="3200" dirty="0" smtClean="0">
                <a:solidFill>
                  <a:srgbClr val="FFFF99"/>
                </a:solidFill>
              </a:rPr>
              <a:t> circulation</a:t>
            </a:r>
            <a:endParaRPr lang="fr-FR" sz="3200" dirty="0">
              <a:solidFill>
                <a:srgbClr val="FFFF99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31640" y="1268760"/>
            <a:ext cx="5578182" cy="3962400"/>
            <a:chOff x="384" y="1776"/>
            <a:chExt cx="3580" cy="2208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393112"/>
                </p:ext>
              </p:extLst>
            </p:nvPr>
          </p:nvGraphicFramePr>
          <p:xfrm>
            <a:off x="394" y="1783"/>
            <a:ext cx="3570" cy="2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3" name="Photo Editor Photo" r:id="rId4" imgW="5668166" imgH="3476190" progId="MSPhotoEd.3">
                    <p:embed/>
                  </p:oleObj>
                </mc:Choice>
                <mc:Fallback>
                  <p:oleObj name="Photo Editor Photo" r:id="rId4" imgW="5668166" imgH="347619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1783"/>
                          <a:ext cx="3570" cy="2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84" y="1776"/>
              <a:ext cx="3552" cy="2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24560" y="2176769"/>
            <a:ext cx="735272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-</a:t>
            </a:r>
            <a:r>
              <a:rPr lang="fr-FR" sz="2400" b="1" dirty="0" smtClean="0">
                <a:solidFill>
                  <a:srgbClr val="FFFF00"/>
                </a:solidFill>
              </a:rPr>
              <a:t>15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02159" y="5231160"/>
            <a:ext cx="25640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Lacan</a:t>
            </a:r>
            <a:r>
              <a:rPr lang="en-US" sz="16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et </a:t>
            </a:r>
            <a:r>
              <a:rPr lang="en-US" sz="1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al., Chem. Geol., 2012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830260" y="6093296"/>
            <a:ext cx="656837" cy="293698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6689549" y="5929801"/>
            <a:ext cx="1576264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paradox</a:t>
            </a:r>
            <a:endParaRPr lang="fr-F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6516215" y="0"/>
            <a:ext cx="2623571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(1)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816419"/>
              </p:ext>
            </p:extLst>
          </p:nvPr>
        </p:nvGraphicFramePr>
        <p:xfrm>
          <a:off x="6621965" y="310344"/>
          <a:ext cx="2171544" cy="102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6" imgW="2501900" imgH="1181100" progId="Equation.3">
                  <p:embed/>
                </p:oleObj>
              </mc:Choice>
              <mc:Fallback>
                <p:oleObj name="Equation" r:id="rId6" imgW="2501900" imgH="1181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965" y="310344"/>
                        <a:ext cx="2171544" cy="1024697"/>
                      </a:xfrm>
                      <a:prstGeom prst="rect">
                        <a:avLst/>
                      </a:prstGeom>
                      <a:solidFill>
                        <a:schemeClr val="bg1">
                          <a:alpha val="87842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094988" y="2092383"/>
            <a:ext cx="735272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-3.8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454" y="1869107"/>
            <a:ext cx="936104" cy="230831"/>
          </a:xfrm>
          <a:prstGeom prst="rect">
            <a:avLst/>
          </a:prstGeom>
          <a:solidFill>
            <a:srgbClr val="B7E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724129" y="2946531"/>
            <a:ext cx="792086" cy="2390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462624" y="3505773"/>
            <a:ext cx="1044114" cy="2390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094988" y="4365105"/>
            <a:ext cx="1063690" cy="2304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356039" y="3066038"/>
            <a:ext cx="2213170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Nd</a:t>
            </a:r>
            <a:r>
              <a:rPr lang="fr-FR" sz="2000" dirty="0" smtClean="0">
                <a:solidFill>
                  <a:srgbClr val="FFFF00"/>
                </a:solidFill>
              </a:rPr>
              <a:t> concentration </a:t>
            </a:r>
            <a:r>
              <a:rPr lang="fr-FR" sz="2000" dirty="0" err="1" smtClean="0">
                <a:solidFill>
                  <a:srgbClr val="FFFF00"/>
                </a:solidFill>
              </a:rPr>
              <a:t>is</a:t>
            </a:r>
            <a:endParaRPr lang="fr-FR" sz="2000" dirty="0" smtClean="0">
              <a:solidFill>
                <a:srgbClr val="FFFF00"/>
              </a:solidFill>
            </a:endParaRPr>
          </a:p>
          <a:p>
            <a:r>
              <a:rPr lang="fr-FR" sz="2000" dirty="0" err="1" smtClean="0">
                <a:solidFill>
                  <a:srgbClr val="FFFF00"/>
                </a:solidFill>
              </a:rPr>
              <a:t>only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doubling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9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6" grpId="0" animBg="1"/>
      <p:bldP spid="17" grpId="0"/>
      <p:bldP spid="1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(2)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97468"/>
            <a:ext cx="4780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FF00"/>
                </a:solidFill>
              </a:rPr>
              <a:t>Imbalanced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</a:rPr>
              <a:t>Nd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</a:rPr>
              <a:t>oceanic</a:t>
            </a:r>
            <a:r>
              <a:rPr lang="fr-FR" sz="2800" b="1" dirty="0" smtClean="0">
                <a:solidFill>
                  <a:srgbClr val="FFFF00"/>
                </a:solidFill>
              </a:rPr>
              <a:t> budget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628800"/>
            <a:ext cx="58615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Dust</a:t>
            </a:r>
            <a:r>
              <a:rPr lang="fr-F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+ river inputs : not </a:t>
            </a:r>
            <a:r>
              <a:rPr lang="fr-F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sufficient</a:t>
            </a:r>
            <a:endParaRPr lang="fr-FR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32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r-FR" sz="32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3068960"/>
            <a:ext cx="8688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Missing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term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 </a:t>
            </a:r>
            <a:r>
              <a:rPr lang="fr-F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river </a:t>
            </a:r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solid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load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and/or </a:t>
            </a:r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sediments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fr-F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		</a:t>
            </a:r>
            <a:r>
              <a:rPr lang="fr-FR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deposited</a:t>
            </a:r>
            <a:r>
              <a:rPr lang="fr-FR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 the </a:t>
            </a:r>
            <a:r>
              <a:rPr lang="fr-FR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margins</a:t>
            </a:r>
            <a:endParaRPr lang="fr-FR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r-FR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	</a:t>
            </a:r>
            <a:r>
              <a:rPr lang="fr-FR" sz="24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Lacan&amp;Jeandel</a:t>
            </a:r>
            <a:r>
              <a:rPr lang="fr-F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2001;Tachikawa </a:t>
            </a:r>
            <a:r>
              <a:rPr lang="fr-FR" sz="24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et al, 2003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542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16215" y="0"/>
            <a:ext cx="2623571" cy="62068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(4)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3421" y="3180775"/>
            <a:ext cx="45779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sym typeface="Symbol" pitchFamily="18" charset="2"/>
              </a:rPr>
              <a:t>« BOUNDARY EXCHANGE »</a:t>
            </a:r>
            <a:r>
              <a:rPr lang="fr-FR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sym typeface="Symbol" pitchFamily="18" charset="2"/>
              </a:rPr>
              <a:t> </a:t>
            </a:r>
          </a:p>
          <a:p>
            <a:pPr algn="l"/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quantifiable </a:t>
            </a:r>
            <a:r>
              <a:rPr lang="fr-FR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using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Nd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IC</a:t>
            </a:r>
          </a:p>
          <a:p>
            <a:pPr algn="l"/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invisible </a:t>
            </a:r>
            <a:r>
              <a:rPr lang="fr-FR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with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concentrations </a:t>
            </a:r>
            <a:r>
              <a:rPr lang="fr-FR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only</a:t>
            </a:r>
            <a:endParaRPr lang="fr-FR" sz="24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fr-FR" sz="2000" i="1" dirty="0">
              <a:solidFill>
                <a:schemeClr val="tx2"/>
              </a:solidFill>
              <a:sym typeface="Symbol" pitchFamily="18" charset="2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71605" y="357290"/>
            <a:ext cx="5112220" cy="2879210"/>
            <a:chOff x="384" y="493"/>
            <a:chExt cx="3305" cy="1235"/>
          </a:xfrm>
        </p:grpSpPr>
        <p:sp>
          <p:nvSpPr>
            <p:cNvPr id="8" name="Freeform 14"/>
            <p:cNvSpPr>
              <a:spLocks noChangeAspect="1"/>
            </p:cNvSpPr>
            <p:nvPr/>
          </p:nvSpPr>
          <p:spPr bwMode="auto">
            <a:xfrm>
              <a:off x="403" y="493"/>
              <a:ext cx="3117" cy="1190"/>
            </a:xfrm>
            <a:custGeom>
              <a:avLst/>
              <a:gdLst>
                <a:gd name="T0" fmla="*/ 332 w 3986"/>
                <a:gd name="T1" fmla="*/ 20 h 1988"/>
                <a:gd name="T2" fmla="*/ 592 w 3986"/>
                <a:gd name="T3" fmla="*/ 243 h 1988"/>
                <a:gd name="T4" fmla="*/ 1083 w 3986"/>
                <a:gd name="T5" fmla="*/ 310 h 1988"/>
                <a:gd name="T6" fmla="*/ 1365 w 3986"/>
                <a:gd name="T7" fmla="*/ 628 h 1988"/>
                <a:gd name="T8" fmla="*/ 1762 w 3986"/>
                <a:gd name="T9" fmla="*/ 728 h 1988"/>
                <a:gd name="T10" fmla="*/ 2070 w 3986"/>
                <a:gd name="T11" fmla="*/ 879 h 1988"/>
                <a:gd name="T12" fmla="*/ 2249 w 3986"/>
                <a:gd name="T13" fmla="*/ 1388 h 1988"/>
                <a:gd name="T14" fmla="*/ 2890 w 3986"/>
                <a:gd name="T15" fmla="*/ 1748 h 1988"/>
                <a:gd name="T16" fmla="*/ 3180 w 3986"/>
                <a:gd name="T17" fmla="*/ 1767 h 1988"/>
                <a:gd name="T18" fmla="*/ 3470 w 3986"/>
                <a:gd name="T19" fmla="*/ 1767 h 1988"/>
                <a:gd name="T20" fmla="*/ 3632 w 3986"/>
                <a:gd name="T21" fmla="*/ 1587 h 1988"/>
                <a:gd name="T22" fmla="*/ 3774 w 3986"/>
                <a:gd name="T23" fmla="*/ 1767 h 1988"/>
                <a:gd name="T24" fmla="*/ 3986 w 3986"/>
                <a:gd name="T25" fmla="*/ 1762 h 1988"/>
                <a:gd name="T26" fmla="*/ 3761 w 3986"/>
                <a:gd name="T27" fmla="*/ 1969 h 1988"/>
                <a:gd name="T28" fmla="*/ 2839 w 3986"/>
                <a:gd name="T29" fmla="*/ 1988 h 1988"/>
                <a:gd name="T30" fmla="*/ 199 w 3986"/>
                <a:gd name="T31" fmla="*/ 1762 h 1988"/>
                <a:gd name="T32" fmla="*/ 0 w 3986"/>
                <a:gd name="T33" fmla="*/ 361 h 1988"/>
                <a:gd name="T34" fmla="*/ 332 w 3986"/>
                <a:gd name="T35" fmla="*/ 2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86" h="1988">
                  <a:moveTo>
                    <a:pt x="332" y="20"/>
                  </a:moveTo>
                  <a:cubicBezTo>
                    <a:pt x="431" y="0"/>
                    <a:pt x="467" y="195"/>
                    <a:pt x="592" y="243"/>
                  </a:cubicBezTo>
                  <a:cubicBezTo>
                    <a:pt x="717" y="291"/>
                    <a:pt x="954" y="246"/>
                    <a:pt x="1083" y="310"/>
                  </a:cubicBezTo>
                  <a:cubicBezTo>
                    <a:pt x="1212" y="374"/>
                    <a:pt x="1252" y="558"/>
                    <a:pt x="1365" y="628"/>
                  </a:cubicBezTo>
                  <a:cubicBezTo>
                    <a:pt x="1478" y="698"/>
                    <a:pt x="1644" y="686"/>
                    <a:pt x="1762" y="728"/>
                  </a:cubicBezTo>
                  <a:cubicBezTo>
                    <a:pt x="1880" y="770"/>
                    <a:pt x="1989" y="769"/>
                    <a:pt x="2070" y="879"/>
                  </a:cubicBezTo>
                  <a:cubicBezTo>
                    <a:pt x="2151" y="989"/>
                    <a:pt x="2112" y="1243"/>
                    <a:pt x="2249" y="1388"/>
                  </a:cubicBezTo>
                  <a:cubicBezTo>
                    <a:pt x="2386" y="1533"/>
                    <a:pt x="2735" y="1685"/>
                    <a:pt x="2890" y="1748"/>
                  </a:cubicBezTo>
                  <a:lnTo>
                    <a:pt x="3180" y="1767"/>
                  </a:lnTo>
                  <a:lnTo>
                    <a:pt x="3470" y="1767"/>
                  </a:lnTo>
                  <a:cubicBezTo>
                    <a:pt x="3545" y="1737"/>
                    <a:pt x="3581" y="1587"/>
                    <a:pt x="3632" y="1587"/>
                  </a:cubicBezTo>
                  <a:cubicBezTo>
                    <a:pt x="3683" y="1587"/>
                    <a:pt x="3715" y="1738"/>
                    <a:pt x="3774" y="1767"/>
                  </a:cubicBezTo>
                  <a:lnTo>
                    <a:pt x="3986" y="1762"/>
                  </a:lnTo>
                  <a:lnTo>
                    <a:pt x="3761" y="1969"/>
                  </a:lnTo>
                  <a:lnTo>
                    <a:pt x="2839" y="1988"/>
                  </a:lnTo>
                  <a:lnTo>
                    <a:pt x="199" y="1762"/>
                  </a:lnTo>
                  <a:lnTo>
                    <a:pt x="0" y="361"/>
                  </a:lnTo>
                  <a:lnTo>
                    <a:pt x="332" y="2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15"/>
            <p:cNvSpPr>
              <a:spLocks noChangeAspect="1"/>
            </p:cNvSpPr>
            <p:nvPr/>
          </p:nvSpPr>
          <p:spPr bwMode="auto">
            <a:xfrm>
              <a:off x="384" y="624"/>
              <a:ext cx="2446" cy="1074"/>
            </a:xfrm>
            <a:custGeom>
              <a:avLst/>
              <a:gdLst>
                <a:gd name="T0" fmla="*/ 19 w 3126"/>
                <a:gd name="T1" fmla="*/ 201 h 1796"/>
                <a:gd name="T2" fmla="*/ 279 w 3126"/>
                <a:gd name="T3" fmla="*/ 424 h 1796"/>
                <a:gd name="T4" fmla="*/ 770 w 3126"/>
                <a:gd name="T5" fmla="*/ 491 h 1796"/>
                <a:gd name="T6" fmla="*/ 1052 w 3126"/>
                <a:gd name="T7" fmla="*/ 809 h 1796"/>
                <a:gd name="T8" fmla="*/ 1449 w 3126"/>
                <a:gd name="T9" fmla="*/ 909 h 1796"/>
                <a:gd name="T10" fmla="*/ 1757 w 3126"/>
                <a:gd name="T11" fmla="*/ 1060 h 1796"/>
                <a:gd name="T12" fmla="*/ 1936 w 3126"/>
                <a:gd name="T13" fmla="*/ 1569 h 1796"/>
                <a:gd name="T14" fmla="*/ 2288 w 3126"/>
                <a:gd name="T15" fmla="*/ 1703 h 1796"/>
                <a:gd name="T16" fmla="*/ 2749 w 3126"/>
                <a:gd name="T17" fmla="*/ 1796 h 1796"/>
                <a:gd name="T18" fmla="*/ 25 w 3126"/>
                <a:gd name="T19" fmla="*/ 1796 h 1796"/>
                <a:gd name="T20" fmla="*/ 19 w 3126"/>
                <a:gd name="T21" fmla="*/ 201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6" h="1796">
                  <a:moveTo>
                    <a:pt x="19" y="201"/>
                  </a:moveTo>
                  <a:cubicBezTo>
                    <a:pt x="0" y="0"/>
                    <a:pt x="154" y="376"/>
                    <a:pt x="279" y="424"/>
                  </a:cubicBezTo>
                  <a:cubicBezTo>
                    <a:pt x="404" y="472"/>
                    <a:pt x="641" y="427"/>
                    <a:pt x="770" y="491"/>
                  </a:cubicBezTo>
                  <a:cubicBezTo>
                    <a:pt x="899" y="555"/>
                    <a:pt x="939" y="739"/>
                    <a:pt x="1052" y="809"/>
                  </a:cubicBezTo>
                  <a:cubicBezTo>
                    <a:pt x="1165" y="879"/>
                    <a:pt x="1331" y="867"/>
                    <a:pt x="1449" y="909"/>
                  </a:cubicBezTo>
                  <a:cubicBezTo>
                    <a:pt x="1567" y="951"/>
                    <a:pt x="1676" y="950"/>
                    <a:pt x="1757" y="1060"/>
                  </a:cubicBezTo>
                  <a:cubicBezTo>
                    <a:pt x="1838" y="1170"/>
                    <a:pt x="1848" y="1462"/>
                    <a:pt x="1936" y="1569"/>
                  </a:cubicBezTo>
                  <a:cubicBezTo>
                    <a:pt x="2024" y="1676"/>
                    <a:pt x="2153" y="1665"/>
                    <a:pt x="2288" y="1703"/>
                  </a:cubicBezTo>
                  <a:cubicBezTo>
                    <a:pt x="2423" y="1741"/>
                    <a:pt x="3126" y="1781"/>
                    <a:pt x="2749" y="1796"/>
                  </a:cubicBezTo>
                  <a:lnTo>
                    <a:pt x="25" y="1796"/>
                  </a:lnTo>
                  <a:lnTo>
                    <a:pt x="19" y="201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16"/>
            <p:cNvSpPr>
              <a:spLocks noChangeAspect="1" noChangeShapeType="1"/>
            </p:cNvSpPr>
            <p:nvPr/>
          </p:nvSpPr>
          <p:spPr bwMode="auto">
            <a:xfrm>
              <a:off x="3351" y="931"/>
              <a:ext cx="0" cy="7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1" name="Freeform 17"/>
            <p:cNvSpPr>
              <a:spLocks noChangeAspect="1"/>
            </p:cNvSpPr>
            <p:nvPr/>
          </p:nvSpPr>
          <p:spPr bwMode="auto">
            <a:xfrm>
              <a:off x="2829" y="1584"/>
              <a:ext cx="181" cy="93"/>
            </a:xfrm>
            <a:custGeom>
              <a:avLst/>
              <a:gdLst>
                <a:gd name="T0" fmla="*/ 105 w 225"/>
                <a:gd name="T1" fmla="*/ 1 h 157"/>
                <a:gd name="T2" fmla="*/ 165 w 225"/>
                <a:gd name="T3" fmla="*/ 59 h 157"/>
                <a:gd name="T4" fmla="*/ 225 w 225"/>
                <a:gd name="T5" fmla="*/ 152 h 157"/>
                <a:gd name="T6" fmla="*/ 0 w 225"/>
                <a:gd name="T7" fmla="*/ 157 h 157"/>
                <a:gd name="T8" fmla="*/ 48 w 225"/>
                <a:gd name="T9" fmla="*/ 66 h 157"/>
                <a:gd name="T10" fmla="*/ 105 w 225"/>
                <a:gd name="T11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57">
                  <a:moveTo>
                    <a:pt x="105" y="1"/>
                  </a:moveTo>
                  <a:cubicBezTo>
                    <a:pt x="124" y="0"/>
                    <a:pt x="145" y="34"/>
                    <a:pt x="165" y="59"/>
                  </a:cubicBezTo>
                  <a:lnTo>
                    <a:pt x="225" y="152"/>
                  </a:lnTo>
                  <a:lnTo>
                    <a:pt x="0" y="157"/>
                  </a:lnTo>
                  <a:lnTo>
                    <a:pt x="48" y="66"/>
                  </a:lnTo>
                  <a:cubicBezTo>
                    <a:pt x="65" y="40"/>
                    <a:pt x="86" y="2"/>
                    <a:pt x="105" y="1"/>
                  </a:cubicBezTo>
                  <a:close/>
                </a:path>
              </a:pathLst>
            </a:custGeom>
            <a:solidFill>
              <a:srgbClr val="FFCF49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8"/>
            <p:cNvSpPr>
              <a:spLocks noChangeAspect="1"/>
            </p:cNvSpPr>
            <p:nvPr/>
          </p:nvSpPr>
          <p:spPr bwMode="auto">
            <a:xfrm>
              <a:off x="2957" y="1448"/>
              <a:ext cx="282" cy="161"/>
            </a:xfrm>
            <a:custGeom>
              <a:avLst/>
              <a:gdLst>
                <a:gd name="T0" fmla="*/ 360 w 360"/>
                <a:gd name="T1" fmla="*/ 0 h 269"/>
                <a:gd name="T2" fmla="*/ 0 w 360"/>
                <a:gd name="T3" fmla="*/ 202 h 269"/>
                <a:gd name="T4" fmla="*/ 77 w 360"/>
                <a:gd name="T5" fmla="*/ 269 h 269"/>
                <a:gd name="T6" fmla="*/ 286 w 360"/>
                <a:gd name="T7" fmla="*/ 151 h 269"/>
                <a:gd name="T8" fmla="*/ 360 w 36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69">
                  <a:moveTo>
                    <a:pt x="360" y="0"/>
                  </a:moveTo>
                  <a:lnTo>
                    <a:pt x="0" y="202"/>
                  </a:lnTo>
                  <a:lnTo>
                    <a:pt x="77" y="269"/>
                  </a:lnTo>
                  <a:lnTo>
                    <a:pt x="286" y="151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CF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3" name="Line 19"/>
            <p:cNvSpPr>
              <a:spLocks noChangeAspect="1" noChangeShapeType="1"/>
            </p:cNvSpPr>
            <p:nvPr/>
          </p:nvSpPr>
          <p:spPr bwMode="auto">
            <a:xfrm flipH="1">
              <a:off x="2904" y="1442"/>
              <a:ext cx="33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4" name="Line 20"/>
            <p:cNvSpPr>
              <a:spLocks noChangeAspect="1" noChangeShapeType="1"/>
            </p:cNvSpPr>
            <p:nvPr/>
          </p:nvSpPr>
          <p:spPr bwMode="auto">
            <a:xfrm flipV="1">
              <a:off x="3351" y="732"/>
              <a:ext cx="338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" name="Line 21"/>
            <p:cNvSpPr>
              <a:spLocks noChangeAspect="1" noChangeShapeType="1"/>
            </p:cNvSpPr>
            <p:nvPr/>
          </p:nvSpPr>
          <p:spPr bwMode="auto">
            <a:xfrm>
              <a:off x="1023" y="931"/>
              <a:ext cx="2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6" name="Freeform 22"/>
            <p:cNvSpPr>
              <a:spLocks noChangeAspect="1"/>
            </p:cNvSpPr>
            <p:nvPr/>
          </p:nvSpPr>
          <p:spPr bwMode="auto">
            <a:xfrm>
              <a:off x="1014" y="732"/>
              <a:ext cx="2667" cy="949"/>
            </a:xfrm>
            <a:custGeom>
              <a:avLst/>
              <a:gdLst>
                <a:gd name="T0" fmla="*/ 0 w 3408"/>
                <a:gd name="T1" fmla="*/ 336 h 1587"/>
                <a:gd name="T2" fmla="*/ 384 w 3408"/>
                <a:gd name="T3" fmla="*/ 0 h 1587"/>
                <a:gd name="T4" fmla="*/ 3408 w 3408"/>
                <a:gd name="T5" fmla="*/ 0 h 1587"/>
                <a:gd name="T6" fmla="*/ 3387 w 3408"/>
                <a:gd name="T7" fmla="*/ 1174 h 1587"/>
                <a:gd name="T8" fmla="*/ 2968 w 3408"/>
                <a:gd name="T9" fmla="*/ 1579 h 1587"/>
                <a:gd name="T10" fmla="*/ 2032 w 3408"/>
                <a:gd name="T11" fmla="*/ 1587 h 1587"/>
                <a:gd name="T12" fmla="*/ 1147 w 3408"/>
                <a:gd name="T13" fmla="*/ 1399 h 1587"/>
                <a:gd name="T14" fmla="*/ 912 w 3408"/>
                <a:gd name="T15" fmla="*/ 816 h 1587"/>
                <a:gd name="T16" fmla="*/ 240 w 3408"/>
                <a:gd name="T17" fmla="*/ 624 h 1587"/>
                <a:gd name="T18" fmla="*/ 0 w 3408"/>
                <a:gd name="T19" fmla="*/ 336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8" h="1587">
                  <a:moveTo>
                    <a:pt x="0" y="336"/>
                  </a:moveTo>
                  <a:lnTo>
                    <a:pt x="384" y="0"/>
                  </a:lnTo>
                  <a:lnTo>
                    <a:pt x="3408" y="0"/>
                  </a:lnTo>
                  <a:lnTo>
                    <a:pt x="3387" y="1174"/>
                  </a:lnTo>
                  <a:lnTo>
                    <a:pt x="2968" y="1579"/>
                  </a:lnTo>
                  <a:lnTo>
                    <a:pt x="2032" y="1587"/>
                  </a:lnTo>
                  <a:cubicBezTo>
                    <a:pt x="1729" y="1557"/>
                    <a:pt x="1334" y="1527"/>
                    <a:pt x="1147" y="1399"/>
                  </a:cubicBezTo>
                  <a:cubicBezTo>
                    <a:pt x="960" y="1271"/>
                    <a:pt x="1063" y="945"/>
                    <a:pt x="912" y="816"/>
                  </a:cubicBezTo>
                  <a:cubicBezTo>
                    <a:pt x="761" y="687"/>
                    <a:pt x="392" y="704"/>
                    <a:pt x="240" y="624"/>
                  </a:cubicBezTo>
                  <a:lnTo>
                    <a:pt x="0" y="33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4001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7" name="AutoShape 23"/>
            <p:cNvSpPr>
              <a:spLocks noChangeAspect="1" noChangeArrowheads="1"/>
            </p:cNvSpPr>
            <p:nvPr/>
          </p:nvSpPr>
          <p:spPr bwMode="auto">
            <a:xfrm rot="16200000" flipV="1">
              <a:off x="1750" y="674"/>
              <a:ext cx="482" cy="693"/>
            </a:xfrm>
            <a:prstGeom prst="curvedUpArrow">
              <a:avLst>
                <a:gd name="adj1" fmla="val 19727"/>
                <a:gd name="adj2" fmla="val 19727"/>
                <a:gd name="adj3" fmla="val 0"/>
              </a:avLst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2337" y="731"/>
              <a:ext cx="1086" cy="192"/>
            </a:xfrm>
            <a:prstGeom prst="rightArrow">
              <a:avLst>
                <a:gd name="adj1" fmla="val 50000"/>
                <a:gd name="adj2" fmla="val 112156"/>
              </a:avLst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 rot="3690331">
              <a:off x="1968" y="688"/>
              <a:ext cx="135" cy="434"/>
            </a:xfrm>
            <a:prstGeom prst="upArrow">
              <a:avLst>
                <a:gd name="adj1" fmla="val 50000"/>
                <a:gd name="adj2" fmla="val 80370"/>
              </a:avLst>
            </a:prstGeom>
            <a:solidFill>
              <a:srgbClr val="FFFF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 rot="14490331">
              <a:off x="2132" y="840"/>
              <a:ext cx="135" cy="404"/>
            </a:xfrm>
            <a:prstGeom prst="upArrow">
              <a:avLst>
                <a:gd name="adj1" fmla="val 50000"/>
                <a:gd name="adj2" fmla="val 74815"/>
              </a:avLst>
            </a:prstGeom>
            <a:solidFill>
              <a:srgbClr val="99CC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>
              <a:off x="1248" y="1167"/>
              <a:ext cx="559" cy="561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1694" y="731"/>
              <a:ext cx="706" cy="51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34071" y="2156261"/>
            <a:ext cx="8803110" cy="3671673"/>
            <a:chOff x="63606" y="2156261"/>
            <a:chExt cx="8803110" cy="3671673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7403465" y="2156261"/>
              <a:ext cx="1463251" cy="3313692"/>
              <a:chOff x="4604" y="1552"/>
              <a:chExt cx="1169" cy="2292"/>
            </a:xfr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/>
            </a:gradFill>
          </p:grpSpPr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4604" y="3612"/>
                <a:ext cx="108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4830" y="3488"/>
                <a:ext cx="113" cy="11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 sz="1800"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5137" y="3561"/>
                <a:ext cx="113" cy="4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fr-FR" sz="1800"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5465" y="2546"/>
                <a:ext cx="113" cy="10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fr-FR" sz="1800">
                  <a:latin typeface="Arial Narrow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4726" y="3613"/>
                <a:ext cx="328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37931725" indent="-37474525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1800" dirty="0">
                    <a:latin typeface="Arial" charset="0"/>
                    <a:ea typeface="ＭＳ Ｐゴシック" pitchFamily="34" charset="-128"/>
                  </a:rPr>
                  <a:t>F</a:t>
                </a:r>
                <a:r>
                  <a:rPr lang="fr-FR" sz="1800" baseline="-25000" dirty="0">
                    <a:latin typeface="Arial" charset="0"/>
                    <a:ea typeface="ＭＳ Ｐゴシック" pitchFamily="34" charset="-128"/>
                  </a:rPr>
                  <a:t>R</a:t>
                </a:r>
              </a:p>
            </p:txBody>
          </p:sp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5048" y="3612"/>
                <a:ext cx="322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37931725" indent="-37474525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1800">
                    <a:latin typeface="Arial" charset="0"/>
                    <a:ea typeface="ＭＳ Ｐゴシック" pitchFamily="34" charset="-128"/>
                  </a:rPr>
                  <a:t>F</a:t>
                </a:r>
                <a:r>
                  <a:rPr lang="fr-FR" sz="1800" baseline="-25000">
                    <a:latin typeface="Arial" charset="0"/>
                    <a:ea typeface="ＭＳ Ｐゴシック" pitchFamily="34" charset="-128"/>
                  </a:rPr>
                  <a:t>A</a:t>
                </a:r>
              </a:p>
            </p:txBody>
          </p: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5375" y="3612"/>
                <a:ext cx="398" cy="2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37931725" indent="-37474525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fr-FR" sz="1800" dirty="0">
                    <a:latin typeface="Arial" charset="0"/>
                    <a:ea typeface="ＭＳ Ｐゴシック" pitchFamily="34" charset="-128"/>
                  </a:rPr>
                  <a:t>F</a:t>
                </a:r>
                <a:r>
                  <a:rPr lang="fr-FR" sz="1800" baseline="-25000" dirty="0">
                    <a:latin typeface="Arial" charset="0"/>
                    <a:ea typeface="ＭＳ Ｐゴシック" pitchFamily="34" charset="-128"/>
                  </a:rPr>
                  <a:t>BE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5465" y="1552"/>
                <a:ext cx="113" cy="10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fr-FR" sz="1800">
                  <a:latin typeface="Arial Narrow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63606" y="4355837"/>
              <a:ext cx="8266040" cy="147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90000"/>
                </a:lnSpc>
              </a:pPr>
              <a:endPara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fr-FR" sz="24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BE </a:t>
              </a:r>
              <a:r>
                <a:rPr lang="fr-FR" sz="2400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is</a:t>
              </a:r>
              <a:r>
                <a:rPr lang="fr-FR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fr-FR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THE</a:t>
              </a:r>
              <a:r>
                <a:rPr lang="fr-FR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 major source </a:t>
              </a:r>
              <a:r>
                <a:rPr lang="fr-FR" sz="2400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term</a:t>
              </a:r>
              <a:r>
                <a:rPr lang="fr-FR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 (&gt;95% of the total : 1.1 10</a:t>
              </a:r>
              <a:r>
                <a:rPr lang="fr-FR" sz="2400" baseline="30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10</a:t>
              </a:r>
              <a:r>
                <a:rPr lang="fr-FR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 g(</a:t>
              </a:r>
              <a:r>
                <a:rPr lang="fr-FR" sz="2400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Nd</a:t>
              </a:r>
              <a:r>
                <a:rPr lang="fr-FR" sz="2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)/an</a:t>
              </a:r>
              <a:r>
                <a:rPr lang="fr-FR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itchFamily="34" charset="0"/>
                  <a:ea typeface="ＭＳ Ｐゴシック" pitchFamily="34" charset="-128"/>
                  <a:cs typeface="Times New Roman" pitchFamily="18" charset="0"/>
                </a:rPr>
                <a:t>).</a:t>
              </a:r>
            </a:p>
            <a:p>
              <a:pPr marL="342900" indent="-342900" algn="l">
                <a:lnSpc>
                  <a:spcPct val="90000"/>
                </a:lnSpc>
                <a:buFontTx/>
                <a:buChar char="•"/>
              </a:pPr>
              <a:endPara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342900" indent="-342900" algn="ctr"/>
              <a:endParaRPr lang="en-US" sz="2400" dirty="0" smtClean="0">
                <a:solidFill>
                  <a:srgbClr val="FFFF99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  <a:p>
              <a:pPr marL="342900" indent="-342900" algn="ctr"/>
              <a:r>
                <a:rPr lang="en-US" sz="2400" dirty="0" smtClean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Continental inputs &amp; margins:</a:t>
              </a:r>
              <a:r>
                <a:rPr lang="en-US" sz="2400" dirty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major for </a:t>
              </a:r>
              <a:r>
                <a:rPr lang="en-US" sz="2400" dirty="0" err="1" smtClean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Nd</a:t>
              </a:r>
              <a:endParaRPr lang="en-US" sz="2400" dirty="0" smtClean="0">
                <a:solidFill>
                  <a:srgbClr val="FFFF99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  <a:p>
              <a:pPr marL="342900" indent="-342900" algn="ctr"/>
              <a:r>
                <a:rPr lang="en-US" sz="2400" dirty="0" smtClean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(only 3% dissolution)</a:t>
              </a:r>
            </a:p>
            <a:p>
              <a:pPr marL="342900" indent="-342900" algn="ctr"/>
              <a:r>
                <a:rPr lang="en-US" sz="2400" dirty="0" smtClean="0">
                  <a:solidFill>
                    <a:srgbClr val="FFFF99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And for the other chemical elements?</a:t>
              </a:r>
            </a:p>
            <a:p>
              <a:pPr marL="342900" indent="-342900" algn="l">
                <a:lnSpc>
                  <a:spcPct val="90000"/>
                </a:lnSpc>
              </a:pPr>
              <a:endParaRPr lang="fr-FR" sz="2000" dirty="0">
                <a:latin typeface="Arial Narrow" pitchFamily="34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342900" indent="-342900" algn="l">
                <a:lnSpc>
                  <a:spcPct val="90000"/>
                </a:lnSpc>
              </a:pPr>
              <a:endParaRPr lang="fr-FR" dirty="0">
                <a:latin typeface="Arial Narrow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572923" y="947929"/>
            <a:ext cx="289515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Lacan &amp;J </a:t>
            </a:r>
            <a:r>
              <a:rPr lang="fr-FR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eandel</a:t>
            </a: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2001, </a:t>
            </a:r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2005</a:t>
            </a: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Van der </a:t>
            </a:r>
            <a:r>
              <a:rPr lang="fr-FR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Flierdt</a:t>
            </a:r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et al, 2004</a:t>
            </a: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Carter et al, 2012</a:t>
            </a:r>
          </a:p>
          <a:p>
            <a:r>
              <a:rPr lang="fr-FR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Rickli</a:t>
            </a:r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et al, 2009, 2011</a:t>
            </a: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Grasse et al, 2012</a:t>
            </a: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Wilson et al, 2012</a:t>
            </a:r>
            <a:endParaRPr lang="fr-FR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Grenier et al, 2013</a:t>
            </a:r>
          </a:p>
          <a:p>
            <a:r>
              <a:rPr lang="fr-FR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…/…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927" y="5643268"/>
            <a:ext cx="199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Arsouze</a:t>
            </a: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et al, 2009</a:t>
            </a:r>
          </a:p>
        </p:txBody>
      </p:sp>
    </p:spTree>
    <p:extLst>
      <p:ext uri="{BB962C8B-B14F-4D97-AF65-F5344CB8AC3E}">
        <p14:creationId xmlns:p14="http://schemas.microsoft.com/office/powerpoint/2010/main" val="4444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Strontium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41368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Ocean 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87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Sr/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86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 is homogenous at 0.70916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primary controls were accepted as dissolved riverine input (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87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Sr/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86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 ≈ </a:t>
            </a:r>
            <a:r>
              <a:rPr lang="en-GB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0.7136) and hydrothermal exchange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87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Sr/</a:t>
            </a:r>
            <a:r>
              <a:rPr lang="en-US" sz="24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86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 ≈ </a:t>
            </a:r>
            <a:r>
              <a:rPr lang="en-GB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0.7029)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However, the unradiogenic flux is a factor of 3 too low to balance the inputs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Therefore, part of the story is missing </a:t>
            </a:r>
            <a:r>
              <a:rPr lang="en-GB" sz="2400" dirty="0" smtClean="0">
                <a:solidFill>
                  <a:srgbClr val="FFFF00"/>
                </a:solidFill>
              </a:rPr>
              <a:t>(as for </a:t>
            </a:r>
            <a:r>
              <a:rPr lang="en-GB" sz="2400" dirty="0" err="1" smtClean="0">
                <a:solidFill>
                  <a:srgbClr val="FFFF00"/>
                </a:solidFill>
              </a:rPr>
              <a:t>Nd</a:t>
            </a:r>
            <a:r>
              <a:rPr lang="en-GB" sz="2400" dirty="0" smtClean="0">
                <a:solidFill>
                  <a:srgbClr val="FFFF00"/>
                </a:solidFill>
              </a:rPr>
              <a:t> oceanic budget)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4248" y="20488"/>
            <a:ext cx="221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</a:t>
            </a:r>
            <a:r>
              <a:rPr lang="fr-FR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(5)</a:t>
            </a:r>
            <a:endParaRPr lang="fr-FR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Strontium Imbalance: hypotheses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Current riverine fluxes may be elevated due to a recent glaciation </a:t>
            </a:r>
            <a:r>
              <a:rPr lang="en-US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(Vance et al., 2009)</a:t>
            </a:r>
          </a:p>
          <a:p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Subsurface weathering of volcanic islands are not included </a:t>
            </a:r>
            <a:r>
              <a:rPr lang="en-GB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GB" sz="2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Allègre</a:t>
            </a:r>
            <a:r>
              <a:rPr lang="en-GB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et al., 2010)</a:t>
            </a:r>
          </a:p>
          <a:p>
            <a:endParaRPr lang="en-GB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Volcanic particulate riverine material could also contribute </a:t>
            </a:r>
            <a:r>
              <a:rPr lang="en-GB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unradiogenic</a:t>
            </a:r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</a:t>
            </a: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(6)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61798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  <a:cs typeface="Arial" charset="0"/>
              </a:rPr>
              <a:t>Sampling in </a:t>
            </a:r>
            <a:r>
              <a:rPr lang="en-GB" dirty="0" err="1" smtClean="0">
                <a:solidFill>
                  <a:srgbClr val="FFFF00"/>
                </a:solidFill>
                <a:cs typeface="Arial" charset="0"/>
              </a:rPr>
              <a:t>Borgarfj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ö</a:t>
            </a:r>
            <a:r>
              <a:rPr lang="en-GB" dirty="0" smtClean="0">
                <a:solidFill>
                  <a:srgbClr val="FFFF00"/>
                </a:solidFill>
                <a:cs typeface="Arial" charset="0"/>
              </a:rPr>
              <a:t>r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ð</a:t>
            </a:r>
            <a:r>
              <a:rPr lang="en-GB" dirty="0" err="1" smtClean="0">
                <a:solidFill>
                  <a:srgbClr val="FFFF00"/>
                </a:solidFill>
                <a:cs typeface="Arial" charset="0"/>
              </a:rPr>
              <a:t>ur</a:t>
            </a:r>
            <a:r>
              <a:rPr lang="en-GB" dirty="0" smtClean="0">
                <a:solidFill>
                  <a:srgbClr val="FFFF00"/>
                </a:solidFill>
                <a:cs typeface="Arial" charset="0"/>
              </a:rPr>
              <a:t> estuary</a:t>
            </a:r>
            <a:r>
              <a:rPr lang="en-GB" dirty="0" smtClean="0">
                <a:solidFill>
                  <a:schemeClr val="accent1">
                    <a:satMod val="150000"/>
                  </a:schemeClr>
                </a:solidFill>
                <a:cs typeface="Arial" charset="0"/>
              </a:rPr>
              <a:t/>
            </a:r>
            <a:br>
              <a:rPr lang="en-GB" dirty="0" smtClean="0">
                <a:solidFill>
                  <a:schemeClr val="accent1">
                    <a:satMod val="150000"/>
                  </a:schemeClr>
                </a:solidFill>
                <a:cs typeface="Arial" charset="0"/>
              </a:rPr>
            </a:br>
            <a:r>
              <a:rPr lang="en-GB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Arial" charset="0"/>
              </a:rPr>
              <a:t>(Morgan Jones’ current work)</a:t>
            </a:r>
            <a:endParaRPr lang="en-GB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1785938"/>
            <a:ext cx="5026025" cy="4329112"/>
          </a:xfrm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357438"/>
            <a:ext cx="3336925" cy="2500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2357438" y="2928938"/>
            <a:ext cx="2819400" cy="2928937"/>
            <a:chOff x="2699" y="1392"/>
            <a:chExt cx="1525" cy="1968"/>
          </a:xfrm>
        </p:grpSpPr>
        <p:sp>
          <p:nvSpPr>
            <p:cNvPr id="24582" name="Text Box 14"/>
            <p:cNvSpPr txBox="1">
              <a:spLocks noChangeArrowheads="1"/>
            </p:cNvSpPr>
            <p:nvPr/>
          </p:nvSpPr>
          <p:spPr bwMode="auto">
            <a:xfrm>
              <a:off x="3552" y="2112"/>
              <a:ext cx="1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b="1">
                <a:latin typeface="Corbel" pitchFamily="34" charset="0"/>
                <a:cs typeface="Arial" charset="0"/>
              </a:endParaRPr>
            </a:p>
          </p:txBody>
        </p:sp>
        <p:sp>
          <p:nvSpPr>
            <p:cNvPr id="24583" name="Text Box 15"/>
            <p:cNvSpPr txBox="1">
              <a:spLocks noChangeArrowheads="1"/>
            </p:cNvSpPr>
            <p:nvPr/>
          </p:nvSpPr>
          <p:spPr bwMode="auto">
            <a:xfrm>
              <a:off x="2699" y="216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b="1">
                <a:latin typeface="Corbel" pitchFamily="34" charset="0"/>
                <a:cs typeface="Arial" charset="0"/>
              </a:endParaRPr>
            </a:p>
          </p:txBody>
        </p:sp>
        <p:sp>
          <p:nvSpPr>
            <p:cNvPr id="24584" name="Text Box 17"/>
            <p:cNvSpPr txBox="1">
              <a:spLocks noChangeArrowheads="1"/>
            </p:cNvSpPr>
            <p:nvPr/>
          </p:nvSpPr>
          <p:spPr bwMode="auto">
            <a:xfrm>
              <a:off x="3950" y="1392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b="1">
                <a:latin typeface="Corbel" pitchFamily="34" charset="0"/>
                <a:cs typeface="Arial" charset="0"/>
              </a:endParaRPr>
            </a:p>
          </p:txBody>
        </p:sp>
        <p:pic>
          <p:nvPicPr>
            <p:cNvPr id="2458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91"/>
              <a:ext cx="1152" cy="8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ous-titre 2"/>
          <p:cNvSpPr txBox="1">
            <a:spLocks/>
          </p:cNvSpPr>
          <p:nvPr/>
        </p:nvSpPr>
        <p:spPr>
          <a:xfrm>
            <a:off x="6588223" y="0"/>
            <a:ext cx="2551563" cy="620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Field Observations (7)</a:t>
            </a:r>
            <a:endParaRPr lang="fr-FR" sz="2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1870</Words>
  <Application>Microsoft Office PowerPoint</Application>
  <PresentationFormat>Affichage à l'écran (4:3)</PresentationFormat>
  <Paragraphs>295</Paragraphs>
  <Slides>27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Thème Office</vt:lpstr>
      <vt:lpstr>Chart</vt:lpstr>
      <vt:lpstr>Photo Editor Photo</vt:lpstr>
      <vt:lpstr>Equation</vt:lpstr>
      <vt:lpstr>Graphique</vt:lpstr>
      <vt:lpstr>Reconsidérer les flux  continent-océan</vt:lpstr>
      <vt:lpstr>Weathering Processes….</vt:lpstr>
      <vt:lpstr>Global mass fluxes to the ocean</vt:lpstr>
      <vt:lpstr>Along the general oceanic circulation</vt:lpstr>
      <vt:lpstr>Présentation PowerPoint</vt:lpstr>
      <vt:lpstr>Présentation PowerPoint</vt:lpstr>
      <vt:lpstr>Strontium</vt:lpstr>
      <vt:lpstr>Strontium Imbalance: hypotheses</vt:lpstr>
      <vt:lpstr>Sampling in Borgarfjörður estuary (Morgan Jones’ current work)</vt:lpstr>
      <vt:lpstr>Field evidence of particulate dissolution in the ocean: Borgarfjordur Estuary (1)</vt:lpstr>
      <vt:lpstr>Field evidence of particulate dissolution in the ocean: Borgarfjordur Estuary (2)</vt:lpstr>
      <vt:lpstr>  Silica budget (Mediterranean Sea) 106 Moles/y </vt:lpstr>
      <vt:lpstr>Source of the Si missing? Range required: 3.5 1010 à 3.4*1011 moles/y </vt:lpstr>
      <vt:lpstr> Particulate/Dissolved flux</vt:lpstr>
      <vt:lpstr>Questions</vt:lpstr>
      <vt:lpstr>Batch experiments (Jones et al, 2012a,b; Pearce et al, 2013)</vt:lpstr>
      <vt:lpstr>Présentation PowerPoint</vt:lpstr>
      <vt:lpstr>Silica release?</vt:lpstr>
      <vt:lpstr>Présentation PowerPoint</vt:lpstr>
      <vt:lpstr>Présentation PowerPoint</vt:lpstr>
      <vt:lpstr>Second Intermediate conclusion</vt:lpstr>
      <vt:lpstr>Other elements that are released (similar experiments not shown here)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LEGOS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land to ocean fluxes</dc:title>
  <dc:creator>jeandel</dc:creator>
  <cp:lastModifiedBy>jeandel</cp:lastModifiedBy>
  <cp:revision>191</cp:revision>
  <dcterms:created xsi:type="dcterms:W3CDTF">2013-07-14T14:53:04Z</dcterms:created>
  <dcterms:modified xsi:type="dcterms:W3CDTF">2014-09-10T14:55:55Z</dcterms:modified>
</cp:coreProperties>
</file>